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2" r:id="rId2"/>
    <p:sldMasterId id="2147483656" r:id="rId3"/>
    <p:sldMasterId id="2147483659" r:id="rId4"/>
    <p:sldMasterId id="2147483661" r:id="rId5"/>
    <p:sldMasterId id="2147483663" r:id="rId6"/>
    <p:sldMasterId id="2147483665" r:id="rId7"/>
    <p:sldMasterId id="2147483667" r:id="rId8"/>
  </p:sldMasterIdLst>
  <p:notesMasterIdLst>
    <p:notesMasterId r:id="rId52"/>
  </p:notesMasterIdLst>
  <p:handoutMasterIdLst>
    <p:handoutMasterId r:id="rId53"/>
  </p:handoutMasterIdLst>
  <p:sldIdLst>
    <p:sldId id="341" r:id="rId9"/>
    <p:sldId id="350" r:id="rId10"/>
    <p:sldId id="301" r:id="rId11"/>
    <p:sldId id="302" r:id="rId12"/>
    <p:sldId id="304" r:id="rId13"/>
    <p:sldId id="324" r:id="rId14"/>
    <p:sldId id="349" r:id="rId15"/>
    <p:sldId id="356" r:id="rId16"/>
    <p:sldId id="303" r:id="rId17"/>
    <p:sldId id="325" r:id="rId18"/>
    <p:sldId id="307" r:id="rId19"/>
    <p:sldId id="309" r:id="rId20"/>
    <p:sldId id="342" r:id="rId21"/>
    <p:sldId id="353" r:id="rId22"/>
    <p:sldId id="351" r:id="rId23"/>
    <p:sldId id="354" r:id="rId24"/>
    <p:sldId id="343" r:id="rId25"/>
    <p:sldId id="311" r:id="rId26"/>
    <p:sldId id="312" r:id="rId27"/>
    <p:sldId id="326" r:id="rId28"/>
    <p:sldId id="327" r:id="rId29"/>
    <p:sldId id="328" r:id="rId30"/>
    <p:sldId id="329" r:id="rId31"/>
    <p:sldId id="344" r:id="rId32"/>
    <p:sldId id="313" r:id="rId33"/>
    <p:sldId id="330" r:id="rId34"/>
    <p:sldId id="331" r:id="rId35"/>
    <p:sldId id="332" r:id="rId36"/>
    <p:sldId id="345" r:id="rId37"/>
    <p:sldId id="315" r:id="rId38"/>
    <p:sldId id="317" r:id="rId39"/>
    <p:sldId id="319" r:id="rId40"/>
    <p:sldId id="355" r:id="rId41"/>
    <p:sldId id="338" r:id="rId42"/>
    <p:sldId id="346" r:id="rId43"/>
    <p:sldId id="321" r:id="rId44"/>
    <p:sldId id="347" r:id="rId45"/>
    <p:sldId id="323" r:id="rId46"/>
    <p:sldId id="333" r:id="rId47"/>
    <p:sldId id="334" r:id="rId48"/>
    <p:sldId id="335" r:id="rId49"/>
    <p:sldId id="339" r:id="rId50"/>
    <p:sldId id="340" r:id="rId51"/>
  </p:sldIdLst>
  <p:sldSz cx="12192000" cy="6858000"/>
  <p:notesSz cx="6858000" cy="9144000"/>
  <p:embeddedFontLst>
    <p:embeddedFont>
      <p:font typeface="맑은 고딕" panose="020B0503020000020004" pitchFamily="34" charset="-127"/>
      <p:regular r:id="rId54"/>
      <p:bold r:id="rId55"/>
    </p:embeddedFont>
    <p:embeddedFont>
      <p:font typeface="BIZ UDPGothic" panose="020B0400000000000000" pitchFamily="34" charset="-128"/>
      <p:regular r:id="rId56"/>
      <p:bold r:id="rId57"/>
    </p:embeddedFont>
    <p:embeddedFont>
      <p:font typeface="Impact" panose="020B0806030902050204" pitchFamily="34" charset="0"/>
      <p:regular r:id="rId58"/>
    </p:embeddedFont>
    <p:embeddedFont>
      <p:font typeface="等线" panose="02010600030101010101" pitchFamily="2" charset="-122"/>
      <p:regular r:id="rId59"/>
      <p:bold r:id="rId6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E480F1F-7957-D04B-97E7-A904DDD5797B}">
          <p14:sldIdLst>
            <p14:sldId id="341"/>
            <p14:sldId id="350"/>
            <p14:sldId id="301"/>
            <p14:sldId id="302"/>
            <p14:sldId id="304"/>
            <p14:sldId id="324"/>
            <p14:sldId id="349"/>
            <p14:sldId id="356"/>
            <p14:sldId id="303"/>
            <p14:sldId id="325"/>
            <p14:sldId id="307"/>
            <p14:sldId id="309"/>
            <p14:sldId id="342"/>
            <p14:sldId id="353"/>
            <p14:sldId id="351"/>
            <p14:sldId id="354"/>
            <p14:sldId id="343"/>
            <p14:sldId id="311"/>
            <p14:sldId id="312"/>
            <p14:sldId id="326"/>
            <p14:sldId id="327"/>
            <p14:sldId id="328"/>
            <p14:sldId id="329"/>
            <p14:sldId id="344"/>
            <p14:sldId id="313"/>
            <p14:sldId id="330"/>
            <p14:sldId id="331"/>
            <p14:sldId id="332"/>
            <p14:sldId id="345"/>
            <p14:sldId id="315"/>
            <p14:sldId id="317"/>
            <p14:sldId id="319"/>
            <p14:sldId id="355"/>
            <p14:sldId id="338"/>
            <p14:sldId id="346"/>
            <p14:sldId id="321"/>
            <p14:sldId id="347"/>
            <p14:sldId id="323"/>
            <p14:sldId id="333"/>
            <p14:sldId id="334"/>
            <p14:sldId id="335"/>
            <p14:sldId id="339"/>
            <p14:sldId id="3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DC3147-9A97-EEEC-0E33-831AC4767E9D}" name="office" initials="o" userId="S::x923@xbsk.vip::bb6c610a-2ba7-4eb9-9d9e-aa96da08f3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612D"/>
    <a:srgbClr val="FFFFFF"/>
    <a:srgbClr val="A5A5A5"/>
    <a:srgbClr val="9A0001"/>
    <a:srgbClr val="0000FF"/>
    <a:srgbClr val="F2F2F2"/>
    <a:srgbClr val="1B1B19"/>
    <a:srgbClr val="143197"/>
    <a:srgbClr val="FFEEB9"/>
    <a:srgbClr val="9A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7" autoAdjust="0"/>
    <p:restoredTop sz="70477" autoAdjust="0"/>
  </p:normalViewPr>
  <p:slideViewPr>
    <p:cSldViewPr snapToGrid="0">
      <p:cViewPr varScale="1">
        <p:scale>
          <a:sx n="76" d="100"/>
          <a:sy n="76" d="100"/>
        </p:scale>
        <p:origin x="1236" y="75"/>
      </p:cViewPr>
      <p:guideLst/>
    </p:cSldViewPr>
  </p:slideViewPr>
  <p:notesTextViewPr>
    <p:cViewPr>
      <p:scale>
        <a:sx n="75" d="100"/>
        <a:sy n="75" d="100"/>
      </p:scale>
      <p:origin x="0" y="0"/>
    </p:cViewPr>
  </p:notesTextViewPr>
  <p:notesViewPr>
    <p:cSldViewPr snapToGrid="0">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font" Target="fonts/font2.fntdata"/><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microsoft.com/office/2018/10/relationships/authors" Target="authors.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font" Target="fonts/font3.fntdata"/><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6.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4.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ng Jie" userId="800270ab88b6e1ae" providerId="LiveId" clId="{048FD142-F9B4-4424-B1DF-14CFD7B9CB3C}"/>
    <pc:docChg chg="undo custSel modSld">
      <pc:chgData name="Zhang Jie" userId="800270ab88b6e1ae" providerId="LiveId" clId="{048FD142-F9B4-4424-B1DF-14CFD7B9CB3C}" dt="2024-02-26T12:11:19.579" v="146" actId="403"/>
      <pc:docMkLst>
        <pc:docMk/>
      </pc:docMkLst>
      <pc:sldChg chg="modSp mod">
        <pc:chgData name="Zhang Jie" userId="800270ab88b6e1ae" providerId="LiveId" clId="{048FD142-F9B4-4424-B1DF-14CFD7B9CB3C}" dt="2024-02-26T12:06:43.801" v="97" actId="20577"/>
        <pc:sldMkLst>
          <pc:docMk/>
          <pc:sldMk cId="1859602926" sldId="301"/>
        </pc:sldMkLst>
        <pc:spChg chg="mod">
          <ac:chgData name="Zhang Jie" userId="800270ab88b6e1ae" providerId="LiveId" clId="{048FD142-F9B4-4424-B1DF-14CFD7B9CB3C}" dt="2024-02-26T12:06:43.801" v="97" actId="20577"/>
          <ac:spMkLst>
            <pc:docMk/>
            <pc:sldMk cId="1859602926" sldId="301"/>
            <ac:spMk id="3" creationId="{B0832A4F-90CB-4CDF-A2FC-99AA7718AD32}"/>
          </ac:spMkLst>
        </pc:spChg>
      </pc:sldChg>
      <pc:sldChg chg="modSp mod">
        <pc:chgData name="Zhang Jie" userId="800270ab88b6e1ae" providerId="LiveId" clId="{048FD142-F9B4-4424-B1DF-14CFD7B9CB3C}" dt="2024-02-26T12:07:13.112" v="113" actId="20577"/>
        <pc:sldMkLst>
          <pc:docMk/>
          <pc:sldMk cId="3565862190" sldId="302"/>
        </pc:sldMkLst>
        <pc:spChg chg="mod">
          <ac:chgData name="Zhang Jie" userId="800270ab88b6e1ae" providerId="LiveId" clId="{048FD142-F9B4-4424-B1DF-14CFD7B9CB3C}" dt="2024-02-26T12:07:13.112" v="113" actId="20577"/>
          <ac:spMkLst>
            <pc:docMk/>
            <pc:sldMk cId="3565862190" sldId="302"/>
            <ac:spMk id="3" creationId="{80C7F570-6F5A-AF5A-B5C4-6C5AF9D18109}"/>
          </ac:spMkLst>
        </pc:spChg>
      </pc:sldChg>
      <pc:sldChg chg="modSp mod">
        <pc:chgData name="Zhang Jie" userId="800270ab88b6e1ae" providerId="LiveId" clId="{048FD142-F9B4-4424-B1DF-14CFD7B9CB3C}" dt="2024-02-26T12:08:51.063" v="131" actId="20577"/>
        <pc:sldMkLst>
          <pc:docMk/>
          <pc:sldMk cId="3108556639" sldId="303"/>
        </pc:sldMkLst>
        <pc:spChg chg="mod">
          <ac:chgData name="Zhang Jie" userId="800270ab88b6e1ae" providerId="LiveId" clId="{048FD142-F9B4-4424-B1DF-14CFD7B9CB3C}" dt="2024-02-26T12:08:51.063" v="131" actId="20577"/>
          <ac:spMkLst>
            <pc:docMk/>
            <pc:sldMk cId="3108556639" sldId="303"/>
            <ac:spMk id="3" creationId="{CC9C4136-72CE-05DF-B094-98C8210D5680}"/>
          </ac:spMkLst>
        </pc:spChg>
      </pc:sldChg>
      <pc:sldChg chg="modSp mod">
        <pc:chgData name="Zhang Jie" userId="800270ab88b6e1ae" providerId="LiveId" clId="{048FD142-F9B4-4424-B1DF-14CFD7B9CB3C}" dt="2024-02-26T12:07:37.510" v="117" actId="403"/>
        <pc:sldMkLst>
          <pc:docMk/>
          <pc:sldMk cId="542738874" sldId="304"/>
        </pc:sldMkLst>
        <pc:spChg chg="mod">
          <ac:chgData name="Zhang Jie" userId="800270ab88b6e1ae" providerId="LiveId" clId="{048FD142-F9B4-4424-B1DF-14CFD7B9CB3C}" dt="2024-02-26T12:07:37.510" v="117" actId="403"/>
          <ac:spMkLst>
            <pc:docMk/>
            <pc:sldMk cId="542738874" sldId="304"/>
            <ac:spMk id="3" creationId="{521AB506-2992-EADF-8D48-694D70672B77}"/>
          </ac:spMkLst>
        </pc:spChg>
      </pc:sldChg>
      <pc:sldChg chg="modSp">
        <pc:chgData name="Zhang Jie" userId="800270ab88b6e1ae" providerId="LiveId" clId="{048FD142-F9B4-4424-B1DF-14CFD7B9CB3C}" dt="2024-02-26T12:09:27.162" v="133" actId="12"/>
        <pc:sldMkLst>
          <pc:docMk/>
          <pc:sldMk cId="2125692121" sldId="307"/>
        </pc:sldMkLst>
        <pc:spChg chg="mod">
          <ac:chgData name="Zhang Jie" userId="800270ab88b6e1ae" providerId="LiveId" clId="{048FD142-F9B4-4424-B1DF-14CFD7B9CB3C}" dt="2024-02-26T12:09:27.162" v="133" actId="12"/>
          <ac:spMkLst>
            <pc:docMk/>
            <pc:sldMk cId="2125692121" sldId="307"/>
            <ac:spMk id="6" creationId="{58916C07-B8F4-F198-A170-AF130D01CE20}"/>
          </ac:spMkLst>
        </pc:spChg>
      </pc:sldChg>
      <pc:sldChg chg="modSp mod">
        <pc:chgData name="Zhang Jie" userId="800270ab88b6e1ae" providerId="LiveId" clId="{048FD142-F9B4-4424-B1DF-14CFD7B9CB3C}" dt="2024-02-26T12:10:45.154" v="143" actId="20577"/>
        <pc:sldMkLst>
          <pc:docMk/>
          <pc:sldMk cId="1686800184" sldId="317"/>
        </pc:sldMkLst>
        <pc:spChg chg="mod">
          <ac:chgData name="Zhang Jie" userId="800270ab88b6e1ae" providerId="LiveId" clId="{048FD142-F9B4-4424-B1DF-14CFD7B9CB3C}" dt="2024-02-26T12:10:45.154" v="143" actId="20577"/>
          <ac:spMkLst>
            <pc:docMk/>
            <pc:sldMk cId="1686800184" sldId="317"/>
            <ac:spMk id="3" creationId="{9D2D40D5-9AD5-091E-4347-968851166486}"/>
          </ac:spMkLst>
        </pc:spChg>
      </pc:sldChg>
      <pc:sldChg chg="modSp mod">
        <pc:chgData name="Zhang Jie" userId="800270ab88b6e1ae" providerId="LiveId" clId="{048FD142-F9B4-4424-B1DF-14CFD7B9CB3C}" dt="2024-02-26T12:11:19.579" v="146" actId="403"/>
        <pc:sldMkLst>
          <pc:docMk/>
          <pc:sldMk cId="6474767" sldId="323"/>
        </pc:sldMkLst>
        <pc:spChg chg="mod">
          <ac:chgData name="Zhang Jie" userId="800270ab88b6e1ae" providerId="LiveId" clId="{048FD142-F9B4-4424-B1DF-14CFD7B9CB3C}" dt="2024-02-26T12:11:19.579" v="146" actId="403"/>
          <ac:spMkLst>
            <pc:docMk/>
            <pc:sldMk cId="6474767" sldId="323"/>
            <ac:spMk id="3" creationId="{181BAFCD-4E8C-F4D8-BAA6-9684FF72E0A5}"/>
          </ac:spMkLst>
        </pc:spChg>
      </pc:sldChg>
      <pc:sldChg chg="modSp mod">
        <pc:chgData name="Zhang Jie" userId="800270ab88b6e1ae" providerId="LiveId" clId="{048FD142-F9B4-4424-B1DF-14CFD7B9CB3C}" dt="2024-02-26T12:07:48.009" v="119" actId="403"/>
        <pc:sldMkLst>
          <pc:docMk/>
          <pc:sldMk cId="1197577469" sldId="324"/>
        </pc:sldMkLst>
        <pc:spChg chg="mod">
          <ac:chgData name="Zhang Jie" userId="800270ab88b6e1ae" providerId="LiveId" clId="{048FD142-F9B4-4424-B1DF-14CFD7B9CB3C}" dt="2024-02-26T12:07:48.009" v="119" actId="403"/>
          <ac:spMkLst>
            <pc:docMk/>
            <pc:sldMk cId="1197577469" sldId="324"/>
            <ac:spMk id="3" creationId="{E4D27D18-A11B-C663-3950-9EF1BBCEDA84}"/>
          </ac:spMkLst>
        </pc:spChg>
      </pc:sldChg>
      <pc:sldChg chg="modSp mod">
        <pc:chgData name="Zhang Jie" userId="800270ab88b6e1ae" providerId="LiveId" clId="{048FD142-F9B4-4424-B1DF-14CFD7B9CB3C}" dt="2024-02-26T12:04:58.691" v="82" actId="1037"/>
        <pc:sldMkLst>
          <pc:docMk/>
          <pc:sldMk cId="380906193" sldId="341"/>
        </pc:sldMkLst>
        <pc:spChg chg="mod">
          <ac:chgData name="Zhang Jie" userId="800270ab88b6e1ae" providerId="LiveId" clId="{048FD142-F9B4-4424-B1DF-14CFD7B9CB3C}" dt="2024-02-26T12:04:35.680" v="1" actId="313"/>
          <ac:spMkLst>
            <pc:docMk/>
            <pc:sldMk cId="380906193" sldId="341"/>
            <ac:spMk id="4" creationId="{F3FCE3A5-764B-CB98-2528-749D7859015C}"/>
          </ac:spMkLst>
        </pc:spChg>
        <pc:picChg chg="mod">
          <ac:chgData name="Zhang Jie" userId="800270ab88b6e1ae" providerId="LiveId" clId="{048FD142-F9B4-4424-B1DF-14CFD7B9CB3C}" dt="2024-02-26T12:04:58.691" v="82" actId="1037"/>
          <ac:picMkLst>
            <pc:docMk/>
            <pc:sldMk cId="380906193" sldId="341"/>
            <ac:picMk id="6" creationId="{8553CE95-8AA1-3282-E6D6-F7B8AC0BC3EA}"/>
          </ac:picMkLst>
        </pc:picChg>
        <pc:picChg chg="mod">
          <ac:chgData name="Zhang Jie" userId="800270ab88b6e1ae" providerId="LiveId" clId="{048FD142-F9B4-4424-B1DF-14CFD7B9CB3C}" dt="2024-02-26T12:04:56.017" v="79" actId="1037"/>
          <ac:picMkLst>
            <pc:docMk/>
            <pc:sldMk cId="380906193" sldId="341"/>
            <ac:picMk id="11" creationId="{A5055577-2B59-0811-6090-9BC9461914B9}"/>
          </ac:picMkLst>
        </pc:picChg>
      </pc:sldChg>
      <pc:sldChg chg="modSp mod">
        <pc:chgData name="Zhang Jie" userId="800270ab88b6e1ae" providerId="LiveId" clId="{048FD142-F9B4-4424-B1DF-14CFD7B9CB3C}" dt="2024-02-26T12:07:59.253" v="122" actId="403"/>
        <pc:sldMkLst>
          <pc:docMk/>
          <pc:sldMk cId="3832997821" sldId="349"/>
        </pc:sldMkLst>
        <pc:spChg chg="mod">
          <ac:chgData name="Zhang Jie" userId="800270ab88b6e1ae" providerId="LiveId" clId="{048FD142-F9B4-4424-B1DF-14CFD7B9CB3C}" dt="2024-02-26T12:07:59.253" v="122" actId="403"/>
          <ac:spMkLst>
            <pc:docMk/>
            <pc:sldMk cId="3832997821" sldId="349"/>
            <ac:spMk id="3" creationId="{B7E0EE36-FFC3-0697-D22C-62162561BB5A}"/>
          </ac:spMkLst>
        </pc:spChg>
      </pc:sldChg>
      <pc:sldChg chg="modSp mod">
        <pc:chgData name="Zhang Jie" userId="800270ab88b6e1ae" providerId="LiveId" clId="{048FD142-F9B4-4424-B1DF-14CFD7B9CB3C}" dt="2024-02-26T12:08:36.955" v="126" actId="14100"/>
        <pc:sldMkLst>
          <pc:docMk/>
          <pc:sldMk cId="1535956771" sldId="356"/>
        </pc:sldMkLst>
        <pc:spChg chg="mod">
          <ac:chgData name="Zhang Jie" userId="800270ab88b6e1ae" providerId="LiveId" clId="{048FD142-F9B4-4424-B1DF-14CFD7B9CB3C}" dt="2024-02-26T12:08:36.955" v="126" actId="14100"/>
          <ac:spMkLst>
            <pc:docMk/>
            <pc:sldMk cId="1535956771" sldId="356"/>
            <ac:spMk id="3" creationId="{B6B9898C-09E4-73F9-FBF2-8483F08ED1F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0F021A-9CF9-4D94-A940-7B5D3D2FE93A}" type="datetimeFigureOut">
              <a:rPr lang="ko-KR" altLang="en-US" smtClean="0"/>
              <a:t>2024-06-15</a:t>
            </a:fld>
            <a:endParaRPr lang="ko-KR"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58A6F5-7BB5-4D98-9BBE-9ADEE9ADD728}" type="slidenum">
              <a:rPr lang="ko-KR" altLang="en-US" smtClean="0"/>
              <a:t>‹#›</a:t>
            </a:fld>
            <a:endParaRPr lang="ko-K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351AA-5494-456E-9018-AEAFE1A7CAB4}" type="datetimeFigureOut">
              <a:rPr lang="ko-KR" altLang="en-US" smtClean="0"/>
              <a:t>2024-06-15</a:t>
            </a:fld>
            <a:endParaRPr lang="ko-KR"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B0265-CDCE-4ED3-A7B0-D791FBC902B8}" type="slidenum">
              <a:rPr lang="ko-KR" altLang="en-US" smtClean="0"/>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各位领导、老师，大家好，我是来自北京大学张杰老师课题组的安昱达。我很荣幸能够在本次会议中与大家分享课题组最近的一项工作，题目为</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StreamPIM: Streaming Matrix Computation in Racetrack Memory</a:t>
            </a: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（赛道存储中的流式矩阵计算）。</a:t>
            </a:r>
            <a:endParaRPr lang="zh-CN" altLang="zh-CN" sz="1800" kern="100" dirty="0">
              <a:effectLst/>
              <a:latin typeface="等线" panose="02010600030101010101" pitchFamily="2" charset="-122"/>
              <a:ea typeface="等线" panose="02010600030101010101" pitchFamily="2" charset="-122"/>
              <a:cs typeface="Arial" panose="020B0604020202020204" pitchFamily="34" charset="0"/>
            </a:endParaRPr>
          </a:p>
        </p:txBody>
      </p:sp>
      <p:sp>
        <p:nvSpPr>
          <p:cNvPr id="4" name="灯片编号占位符 3"/>
          <p:cNvSpPr>
            <a:spLocks noGrp="1"/>
          </p:cNvSpPr>
          <p:nvPr>
            <p:ph type="sldNum" sz="quarter" idx="5"/>
          </p:nvPr>
        </p:nvSpPr>
        <p:spPr/>
        <p:txBody>
          <a:bodyPr/>
          <a:lstStyle/>
          <a:p>
            <a:fld id="{CFDB0265-CDCE-4ED3-A7B0-D791FBC902B8}" type="slidenum">
              <a:rPr lang="ko-KR" altLang="en-US" smtClean="0"/>
              <a:t>1</a:t>
            </a:fld>
            <a:endParaRPr lang="ko-KR" altLang="en-US"/>
          </a:p>
        </p:txBody>
      </p:sp>
    </p:spTree>
    <p:extLst>
      <p:ext uri="{BB962C8B-B14F-4D97-AF65-F5344CB8AC3E}">
        <p14:creationId xmlns:p14="http://schemas.microsoft.com/office/powerpoint/2010/main" val="275376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Arial" panose="020B0604020202020204" pitchFamily="34" charset="0"/>
              </a:rPr>
              <a:t>本工作的目标即是克服存内计算架构中的这一挑战，也即减少读写操作带来的转换开销。</a:t>
            </a:r>
            <a:r>
              <a:rPr lang="en-US" altLang="zh-CN" sz="1800" kern="100" dirty="0">
                <a:effectLst/>
                <a:latin typeface="等线" panose="02010600030101010101" pitchFamily="2" charset="-122"/>
                <a:ea typeface="等线" panose="02010600030101010101" pitchFamily="2" charset="-122"/>
                <a:cs typeface="Arial" panose="020B0604020202020204" pitchFamily="34" charset="0"/>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Arial" panose="020B0604020202020204" pitchFamily="34" charset="0"/>
              </a:rPr>
              <a:t>我们基于一项近期发表在</a:t>
            </a:r>
            <a:r>
              <a:rPr lang="en-US" altLang="zh-CN" sz="1800" kern="100" dirty="0">
                <a:effectLst/>
                <a:latin typeface="等线" panose="02010600030101010101" pitchFamily="2" charset="-122"/>
                <a:ea typeface="等线" panose="02010600030101010101" pitchFamily="2" charset="-122"/>
                <a:cs typeface="Arial" panose="020B0604020202020204" pitchFamily="34" charset="0"/>
              </a:rPr>
              <a:t>Nature</a:t>
            </a:r>
            <a:r>
              <a:rPr lang="zh-CN" altLang="en-US" sz="1800" kern="100" dirty="0">
                <a:effectLst/>
                <a:latin typeface="等线" panose="02010600030101010101" pitchFamily="2" charset="-122"/>
                <a:ea typeface="等线" panose="02010600030101010101" pitchFamily="2" charset="-122"/>
                <a:cs typeface="Arial" panose="020B0604020202020204" pitchFamily="34" charset="0"/>
              </a:rPr>
              <a:t>上的关键物理发现。其表明，我们可以直接基于赛道搭建逻辑运算单元，并只使用移动操作完成逻辑计算。</a:t>
            </a:r>
            <a:r>
              <a:rPr lang="en-US" altLang="zh-CN" sz="1800" kern="100" dirty="0">
                <a:effectLst/>
                <a:latin typeface="等线" panose="02010600030101010101" pitchFamily="2" charset="-122"/>
                <a:ea typeface="等线" panose="02010600030101010101" pitchFamily="2" charset="-122"/>
                <a:cs typeface="Arial" panose="020B0604020202020204" pitchFamily="34" charset="0"/>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Arial" panose="020B0604020202020204" pitchFamily="34" charset="0"/>
              </a:rPr>
              <a:t>下面这张图展示了赛道逻辑计算的核心机制示意。通过将一类特殊的材料注入到赛道之中（蓝色部分），当磁畴在移动操作下穿过这一注入区域，其所保存的数据便会发生翻转。这也可以被视为一个非门。</a:t>
            </a:r>
            <a:r>
              <a:rPr lang="en-US" altLang="zh-CN" sz="1800" kern="100" dirty="0">
                <a:effectLst/>
                <a:latin typeface="等线" panose="02010600030101010101" pitchFamily="2" charset="-122"/>
                <a:ea typeface="等线" panose="02010600030101010101" pitchFamily="2" charset="-122"/>
                <a:cs typeface="Arial" panose="020B0604020202020204" pitchFamily="34" charset="0"/>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Arial" panose="020B0604020202020204" pitchFamily="34" charset="0"/>
              </a:rPr>
              <a:t>下面这张图展示了一个更复杂的机制。材料注入区域可以结合两个输入赛道，并基于一个</a:t>
            </a:r>
            <a:r>
              <a:rPr lang="en-US" altLang="zh-CN" sz="1800" kern="100" dirty="0">
                <a:effectLst/>
                <a:latin typeface="等线" panose="02010600030101010101" pitchFamily="2" charset="-122"/>
                <a:ea typeface="等线" panose="02010600030101010101" pitchFamily="2" charset="-122"/>
                <a:cs typeface="Arial" panose="020B0604020202020204" pitchFamily="34" charset="0"/>
              </a:rPr>
              <a:t>Bias</a:t>
            </a:r>
            <a:r>
              <a:rPr lang="zh-CN" altLang="en-US" sz="1800" kern="100" dirty="0">
                <a:effectLst/>
                <a:latin typeface="等线" panose="02010600030101010101" pitchFamily="2" charset="-122"/>
                <a:ea typeface="等线" panose="02010600030101010101" pitchFamily="2" charset="-122"/>
                <a:cs typeface="Arial" panose="020B0604020202020204" pitchFamily="34" charset="0"/>
              </a:rPr>
              <a:t>偏置来执行与非和或非的操作。</a:t>
            </a:r>
            <a:endParaRPr lang="en-US" altLang="zh-CN" sz="1800" kern="100" dirty="0">
              <a:effectLst/>
              <a:latin typeface="等线" panose="02010600030101010101" pitchFamily="2" charset="-122"/>
              <a:ea typeface="等线" panose="02010600030101010101" pitchFamily="2" charset="-122"/>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Arial" panose="020B0604020202020204" pitchFamily="34" charset="0"/>
              </a:rPr>
              <a:t>我们知道，在有了非门、与非门和或非门之后，我们就可以构造所有的布尔运算，执行更复杂的逻辑。例如图片右半部分展示的一个基于与非门的</a:t>
            </a:r>
            <a:r>
              <a:rPr lang="en-US" altLang="zh-CN" sz="1800" kern="100" dirty="0">
                <a:effectLst/>
                <a:latin typeface="等线" panose="02010600030101010101" pitchFamily="2" charset="-122"/>
                <a:ea typeface="等线" panose="02010600030101010101" pitchFamily="2" charset="-122"/>
                <a:cs typeface="Arial" panose="020B0604020202020204" pitchFamily="34" charset="0"/>
              </a:rPr>
              <a:t>1</a:t>
            </a:r>
            <a:r>
              <a:rPr lang="zh-CN" altLang="en-US" sz="1800" kern="100" dirty="0">
                <a:effectLst/>
                <a:latin typeface="等线" panose="02010600030101010101" pitchFamily="2" charset="-122"/>
                <a:ea typeface="等线" panose="02010600030101010101" pitchFamily="2" charset="-122"/>
                <a:cs typeface="Arial" panose="020B0604020202020204" pitchFamily="34" charset="0"/>
              </a:rPr>
              <a:t>位全加器。</a:t>
            </a:r>
            <a:endParaRPr lang="zh-CN" altLang="zh-CN" sz="1800" kern="100" dirty="0">
              <a:effectLst/>
              <a:latin typeface="等线" panose="02010600030101010101" pitchFamily="2" charset="-122"/>
              <a:ea typeface="等线" panose="02010600030101010101" pitchFamily="2" charset="-122"/>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10</a:t>
            </a:fld>
            <a:endParaRPr lang="ko-KR" altLang="en-US"/>
          </a:p>
        </p:txBody>
      </p:sp>
    </p:spTree>
    <p:extLst>
      <p:ext uri="{BB962C8B-B14F-4D97-AF65-F5344CB8AC3E}">
        <p14:creationId xmlns:p14="http://schemas.microsoft.com/office/powerpoint/2010/main" val="665557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基于这项发现，我们提出了以下两个方法。</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首先，我们会把基于赛道的逻辑运算单元整合到赛道存储设备中。</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并且我们会基于赛道逻辑运算单元构建高性能的、存内矩阵计算架构。</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我们把这样的方案称为</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StreamPIM</a:t>
            </a: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a:t>
            </a:r>
            <a:endParaRPr lang="zh-CN" altLang="zh-CN" sz="1800" kern="100" dirty="0">
              <a:effectLst/>
              <a:latin typeface="等线" panose="02010600030101010101" pitchFamily="2" charset="-122"/>
              <a:ea typeface="等线" panose="02010600030101010101" pitchFamily="2" charset="-122"/>
              <a:cs typeface="Arial" panose="020B0604020202020204" pitchFamily="34" charset="0"/>
            </a:endParaRPr>
          </a:p>
        </p:txBody>
      </p:sp>
      <p:sp>
        <p:nvSpPr>
          <p:cNvPr id="4" name="灯片编号占位符 3"/>
          <p:cNvSpPr>
            <a:spLocks noGrp="1"/>
          </p:cNvSpPr>
          <p:nvPr>
            <p:ph type="sldNum" sz="quarter" idx="5"/>
          </p:nvPr>
        </p:nvSpPr>
        <p:spPr/>
        <p:txBody>
          <a:bodyPr/>
          <a:lstStyle/>
          <a:p>
            <a:fld id="{CFDB0265-CDCE-4ED3-A7B0-D791FBC902B8}" type="slidenum">
              <a:rPr lang="ko-KR" altLang="en-US" smtClean="0"/>
              <a:t>11</a:t>
            </a:fld>
            <a:endParaRPr lang="ko-KR" altLang="en-US"/>
          </a:p>
        </p:txBody>
      </p:sp>
    </p:spTree>
    <p:extLst>
      <p:ext uri="{BB962C8B-B14F-4D97-AF65-F5344CB8AC3E}">
        <p14:creationId xmlns:p14="http://schemas.microsoft.com/office/powerpoint/2010/main" val="1287676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12</a:t>
            </a:fld>
            <a:endParaRPr lang="ko-KR" altLang="en-US"/>
          </a:p>
        </p:txBody>
      </p:sp>
    </p:spTree>
    <p:extLst>
      <p:ext uri="{BB962C8B-B14F-4D97-AF65-F5344CB8AC3E}">
        <p14:creationId xmlns:p14="http://schemas.microsoft.com/office/powerpoint/2010/main" val="13828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a:effectLst/>
                <a:latin typeface="BIZ UDPGothic" panose="020B0400000000000000" pitchFamily="34" charset="-128"/>
                <a:cs typeface="Arial" panose="020B0604020202020204" pitchFamily="34" charset="0"/>
              </a:rPr>
              <a:t>首先</a:t>
            </a:r>
            <a:r>
              <a:rPr lang="zh-CN" altLang="en-US" sz="1800" dirty="0">
                <a:effectLst/>
                <a:latin typeface="BIZ UDPGothic" panose="020B0400000000000000" pitchFamily="34" charset="-128"/>
                <a:cs typeface="Arial" panose="020B0604020202020204" pitchFamily="34" charset="0"/>
              </a:rPr>
              <a:t>让我来介绍一下</a:t>
            </a:r>
            <a:r>
              <a:rPr lang="en-US" altLang="zh-CN" sz="1800" dirty="0">
                <a:effectLst/>
                <a:latin typeface="BIZ UDPGothic" panose="020B0400000000000000" pitchFamily="34" charset="-128"/>
                <a:cs typeface="Arial" panose="020B0604020202020204" pitchFamily="34" charset="0"/>
              </a:rPr>
              <a:t>StreamPIM</a:t>
            </a:r>
            <a:r>
              <a:rPr lang="zh-CN" altLang="en-US" sz="1800" dirty="0">
                <a:effectLst/>
                <a:latin typeface="BIZ UDPGothic" panose="020B0400000000000000" pitchFamily="34" charset="-128"/>
                <a:cs typeface="Arial" panose="020B0604020202020204" pitchFamily="34" charset="0"/>
              </a:rPr>
              <a:t>的基本架构。</a:t>
            </a:r>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13</a:t>
            </a:fld>
            <a:endParaRPr lang="ko-KR" altLang="en-US"/>
          </a:p>
        </p:txBody>
      </p:sp>
    </p:spTree>
    <p:extLst>
      <p:ext uri="{BB962C8B-B14F-4D97-AF65-F5344CB8AC3E}">
        <p14:creationId xmlns:p14="http://schemas.microsoft.com/office/powerpoint/2010/main" val="1890930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92CDF-C7CE-0E2D-95C7-727B7355C5F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4A3DBC2-4A88-4BF5-E266-2A42D82F26D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8360CC0-FDF4-203D-4B7C-3D3D5F07B3AD}"/>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等线" panose="02010600030101010101" pitchFamily="2" charset="-122"/>
                <a:ea typeface="等线" panose="02010600030101010101" pitchFamily="2" charset="-122"/>
                <a:cs typeface="Arial" panose="020B0604020202020204" pitchFamily="34" charset="0"/>
              </a:rPr>
              <a:t>我们总体上采纳了一种常见的层次结构。在最高层次，整个设备由若干</a:t>
            </a:r>
            <a:r>
              <a:rPr lang="en-US" altLang="zh-CN" sz="1800" kern="100" dirty="0">
                <a:effectLst/>
                <a:latin typeface="等线" panose="02010600030101010101" pitchFamily="2" charset="-122"/>
                <a:ea typeface="等线" panose="02010600030101010101" pitchFamily="2" charset="-122"/>
                <a:cs typeface="Arial" panose="020B0604020202020204" pitchFamily="34" charset="0"/>
              </a:rPr>
              <a:t>Bank</a:t>
            </a:r>
            <a:r>
              <a:rPr lang="zh-CN" altLang="en-US" sz="1800" kern="100" dirty="0">
                <a:effectLst/>
                <a:latin typeface="等线" panose="02010600030101010101" pitchFamily="2" charset="-122"/>
                <a:ea typeface="等线" panose="02010600030101010101" pitchFamily="2" charset="-122"/>
                <a:cs typeface="Arial" panose="020B0604020202020204" pitchFamily="34" charset="0"/>
              </a:rPr>
              <a:t>构成。</a:t>
            </a:r>
            <a:endParaRPr lang="zh-CN" altLang="zh-CN" sz="1800" kern="100" dirty="0">
              <a:effectLst/>
              <a:latin typeface="等线" panose="02010600030101010101" pitchFamily="2" charset="-122"/>
              <a:ea typeface="等线" panose="02010600030101010101" pitchFamily="2" charset="-122"/>
              <a:cs typeface="Arial" panose="020B0604020202020204" pitchFamily="34" charset="0"/>
            </a:endParaRPr>
          </a:p>
        </p:txBody>
      </p:sp>
      <p:sp>
        <p:nvSpPr>
          <p:cNvPr id="4" name="灯片编号占位符 3">
            <a:extLst>
              <a:ext uri="{FF2B5EF4-FFF2-40B4-BE49-F238E27FC236}">
                <a16:creationId xmlns:a16="http://schemas.microsoft.com/office/drawing/2014/main" id="{94D1D2AC-8574-6125-9A94-4BC2E3DA8596}"/>
              </a:ext>
            </a:extLst>
          </p:cNvPr>
          <p:cNvSpPr>
            <a:spLocks noGrp="1"/>
          </p:cNvSpPr>
          <p:nvPr>
            <p:ph type="sldNum" sz="quarter" idx="5"/>
          </p:nvPr>
        </p:nvSpPr>
        <p:spPr/>
        <p:txBody>
          <a:bodyPr/>
          <a:lstStyle/>
          <a:p>
            <a:fld id="{CFDB0265-CDCE-4ED3-A7B0-D791FBC902B8}" type="slidenum">
              <a:rPr lang="ko-KR" altLang="en-US" smtClean="0"/>
              <a:t>14</a:t>
            </a:fld>
            <a:endParaRPr lang="ko-KR" altLang="en-US"/>
          </a:p>
        </p:txBody>
      </p:sp>
    </p:spTree>
    <p:extLst>
      <p:ext uri="{BB962C8B-B14F-4D97-AF65-F5344CB8AC3E}">
        <p14:creationId xmlns:p14="http://schemas.microsoft.com/office/powerpoint/2010/main" val="4051219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BC8D3-BE43-0191-A0FA-AE49136DA52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CDFDBA0-D38A-A51B-CFAA-CE8BFD77585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0B8CAC2-CA15-9665-4B0E-79943E445C3D}"/>
              </a:ext>
            </a:extLst>
          </p:cNvPr>
          <p:cNvSpPr>
            <a:spLocks noGrp="1"/>
          </p:cNvSpPr>
          <p:nvPr>
            <p:ph type="body" idx="1"/>
          </p:nvPr>
        </p:nvSpPr>
        <p:spPr/>
        <p:txBody>
          <a:bodyPr/>
          <a:lstStyle/>
          <a:p>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每一个</a:t>
            </a:r>
            <a:r>
              <a:rPr lang="en-US" altLang="zh-CN" sz="1800" dirty="0">
                <a:effectLst/>
                <a:latin typeface="BIZ UDPGothic" panose="020B0400000000000000" pitchFamily="34" charset="-128"/>
                <a:cs typeface="Arial" panose="020B0604020202020204" pitchFamily="34" charset="0"/>
              </a:rPr>
              <a:t>Bank</a:t>
            </a:r>
            <a:r>
              <a:rPr lang="zh-CN" altLang="en-US" sz="1800" dirty="0">
                <a:effectLst/>
                <a:latin typeface="BIZ UDPGothic" panose="020B0400000000000000" pitchFamily="34" charset="-128"/>
                <a:cs typeface="Arial" panose="020B0604020202020204" pitchFamily="34" charset="0"/>
              </a:rPr>
              <a:t>之中含有一组</a:t>
            </a:r>
            <a:r>
              <a:rPr lang="en-US" altLang="zh-CN" sz="1800" dirty="0">
                <a:effectLst/>
                <a:latin typeface="BIZ UDPGothic" panose="020B0400000000000000" pitchFamily="34" charset="-128"/>
                <a:cs typeface="Arial" panose="020B0604020202020204" pitchFamily="34" charset="0"/>
              </a:rPr>
              <a:t>Subarray</a:t>
            </a:r>
            <a:r>
              <a:rPr lang="zh-CN" altLang="en-US" sz="1800" dirty="0">
                <a:effectLst/>
                <a:latin typeface="BIZ UDPGothic" panose="020B0400000000000000" pitchFamily="34" charset="-128"/>
                <a:cs typeface="Arial" panose="020B0604020202020204" pitchFamily="34" charset="0"/>
              </a:rPr>
              <a:t>，这组</a:t>
            </a:r>
            <a:r>
              <a:rPr lang="en-US" altLang="zh-CN" sz="1800" dirty="0">
                <a:effectLst/>
                <a:latin typeface="BIZ UDPGothic" panose="020B0400000000000000" pitchFamily="34" charset="-128"/>
                <a:cs typeface="Arial" panose="020B0604020202020204" pitchFamily="34" charset="0"/>
              </a:rPr>
              <a:t>Subarray</a:t>
            </a:r>
            <a:r>
              <a:rPr lang="zh-CN" altLang="en-US" sz="1800" dirty="0">
                <a:effectLst/>
                <a:latin typeface="BIZ UDPGothic" panose="020B0400000000000000" pitchFamily="34" charset="-128"/>
                <a:cs typeface="Arial" panose="020B0604020202020204" pitchFamily="34" charset="0"/>
              </a:rPr>
              <a:t>由</a:t>
            </a:r>
            <a:r>
              <a:rPr lang="en-US" altLang="zh-CN" sz="1800" dirty="0">
                <a:effectLst/>
                <a:latin typeface="BIZ UDPGothic" panose="020B0400000000000000" pitchFamily="34" charset="-128"/>
                <a:cs typeface="Arial" panose="020B0604020202020204" pitchFamily="34" charset="0"/>
              </a:rPr>
              <a:t>Bank Controller</a:t>
            </a:r>
            <a:r>
              <a:rPr lang="zh-CN" altLang="en-US" sz="1800" dirty="0">
                <a:effectLst/>
                <a:latin typeface="BIZ UDPGothic" panose="020B0400000000000000" pitchFamily="34" charset="-128"/>
                <a:cs typeface="Arial" panose="020B0604020202020204" pitchFamily="34" charset="0"/>
              </a:rPr>
              <a:t>和一组外围电路控制。</a:t>
            </a:r>
            <a:endParaRPr lang="zh-CN" altLang="en-US" dirty="0"/>
          </a:p>
        </p:txBody>
      </p:sp>
      <p:sp>
        <p:nvSpPr>
          <p:cNvPr id="4" name="灯片编号占位符 3">
            <a:extLst>
              <a:ext uri="{FF2B5EF4-FFF2-40B4-BE49-F238E27FC236}">
                <a16:creationId xmlns:a16="http://schemas.microsoft.com/office/drawing/2014/main" id="{67C40F4A-0A3A-B94A-A3B8-315806D33301}"/>
              </a:ext>
            </a:extLst>
          </p:cNvPr>
          <p:cNvSpPr>
            <a:spLocks noGrp="1"/>
          </p:cNvSpPr>
          <p:nvPr>
            <p:ph type="sldNum" sz="quarter" idx="5"/>
          </p:nvPr>
        </p:nvSpPr>
        <p:spPr/>
        <p:txBody>
          <a:bodyPr/>
          <a:lstStyle/>
          <a:p>
            <a:fld id="{CFDB0265-CDCE-4ED3-A7B0-D791FBC902B8}" type="slidenum">
              <a:rPr lang="ko-KR" altLang="en-US" smtClean="0"/>
              <a:t>15</a:t>
            </a:fld>
            <a:endParaRPr lang="ko-KR" altLang="en-US"/>
          </a:p>
        </p:txBody>
      </p:sp>
    </p:spTree>
    <p:extLst>
      <p:ext uri="{BB962C8B-B14F-4D97-AF65-F5344CB8AC3E}">
        <p14:creationId xmlns:p14="http://schemas.microsoft.com/office/powerpoint/2010/main" val="1855935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AD16D-F6CB-8ADF-2477-CBBA64FAB57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E70E725-3B69-CA5A-5470-1CE37F46D15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87C5389-AD80-C663-7AC1-854BBFEAB839}"/>
              </a:ext>
            </a:extLst>
          </p:cNvPr>
          <p:cNvSpPr>
            <a:spLocks noGrp="1"/>
          </p:cNvSpPr>
          <p:nvPr>
            <p:ph type="body" idx="1"/>
          </p:nvPr>
        </p:nvSpPr>
        <p:spPr/>
        <p:txBody>
          <a:bodyPr/>
          <a:lstStyle/>
          <a:p>
            <a:r>
              <a:rPr lang="en-US" altLang="zh-CN" dirty="0"/>
              <a:t>#</a:t>
            </a:r>
          </a:p>
          <a:p>
            <a:r>
              <a:rPr lang="zh-CN" altLang="en-US" dirty="0"/>
              <a:t>每个</a:t>
            </a:r>
            <a:r>
              <a:rPr lang="en-US" altLang="zh-CN" dirty="0"/>
              <a:t>Subarray</a:t>
            </a:r>
            <a:r>
              <a:rPr lang="zh-CN" altLang="en-US" dirty="0"/>
              <a:t>由一组</a:t>
            </a:r>
            <a:r>
              <a:rPr lang="en-US" altLang="zh-CN" dirty="0"/>
              <a:t>Mat</a:t>
            </a:r>
            <a:r>
              <a:rPr lang="zh-CN" altLang="en-US" dirty="0"/>
              <a:t>，基于赛道的处理器和基于赛道的总线组成。</a:t>
            </a:r>
            <a:r>
              <a:rPr lang="en-US" altLang="zh-CN" dirty="0"/>
              <a:t>Mat</a:t>
            </a:r>
            <a:r>
              <a:rPr lang="zh-CN" altLang="en-US" dirty="0"/>
              <a:t>即一组赛道，作为主要的数据存储部分。赛道处理器即实际执行计算的部件。</a:t>
            </a:r>
            <a:r>
              <a:rPr lang="en-US" altLang="zh-CN" dirty="0"/>
              <a:t>Mat</a:t>
            </a:r>
            <a:r>
              <a:rPr lang="zh-CN" altLang="en-US" dirty="0"/>
              <a:t>和赛道处理器之间通过一组赛道总线连接。每一个</a:t>
            </a:r>
            <a:r>
              <a:rPr lang="en-US" altLang="zh-CN" dirty="0"/>
              <a:t>Subarray</a:t>
            </a:r>
            <a:r>
              <a:rPr lang="zh-CN" altLang="en-US" dirty="0"/>
              <a:t>只拥有一个赛道处理器，因此</a:t>
            </a:r>
            <a:r>
              <a:rPr lang="en-US" altLang="zh-CN" dirty="0"/>
              <a:t>Subarray</a:t>
            </a:r>
            <a:r>
              <a:rPr lang="zh-CN" altLang="en-US" dirty="0"/>
              <a:t>是最基本的存内计算单元。</a:t>
            </a:r>
          </a:p>
        </p:txBody>
      </p:sp>
      <p:sp>
        <p:nvSpPr>
          <p:cNvPr id="4" name="灯片编号占位符 3">
            <a:extLst>
              <a:ext uri="{FF2B5EF4-FFF2-40B4-BE49-F238E27FC236}">
                <a16:creationId xmlns:a16="http://schemas.microsoft.com/office/drawing/2014/main" id="{DA777639-DAA3-395A-791B-34B7D40FC375}"/>
              </a:ext>
            </a:extLst>
          </p:cNvPr>
          <p:cNvSpPr>
            <a:spLocks noGrp="1"/>
          </p:cNvSpPr>
          <p:nvPr>
            <p:ph type="sldNum" sz="quarter" idx="5"/>
          </p:nvPr>
        </p:nvSpPr>
        <p:spPr/>
        <p:txBody>
          <a:bodyPr/>
          <a:lstStyle/>
          <a:p>
            <a:fld id="{CFDB0265-CDCE-4ED3-A7B0-D791FBC902B8}" type="slidenum">
              <a:rPr lang="ko-KR" altLang="en-US" smtClean="0"/>
              <a:t>16</a:t>
            </a:fld>
            <a:endParaRPr lang="ko-KR" altLang="en-US"/>
          </a:p>
        </p:txBody>
      </p:sp>
    </p:spTree>
    <p:extLst>
      <p:ext uri="{BB962C8B-B14F-4D97-AF65-F5344CB8AC3E}">
        <p14:creationId xmlns:p14="http://schemas.microsoft.com/office/powerpoint/2010/main" val="1036900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effectLst/>
                <a:latin typeface="BIZ UDPGothic" panose="020B0400000000000000" pitchFamily="34" charset="-128"/>
                <a:cs typeface="Arial" panose="020B0604020202020204" pitchFamily="34" charset="0"/>
              </a:rPr>
              <a:t>下面我将首先介绍赛道处理器。</a:t>
            </a:r>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17</a:t>
            </a:fld>
            <a:endParaRPr lang="ko-KR" altLang="en-US"/>
          </a:p>
        </p:txBody>
      </p:sp>
    </p:spTree>
    <p:extLst>
      <p:ext uri="{BB962C8B-B14F-4D97-AF65-F5344CB8AC3E}">
        <p14:creationId xmlns:p14="http://schemas.microsoft.com/office/powerpoint/2010/main" val="3865034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在本工作中，赛道处理器的主要目标是支持线性的矩阵运算，包括标量的加法、乘法以及向量的点积。对于标量加法器，我们可以直接基于</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1</a:t>
            </a: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位加法器构建。标量乘法器则通过按位乘法器和加法器树搭建。</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这一过程面临的主要挑战是，标量乘法计算需要对操作数进行复制，然而通常的移动操作只能移动数据和磁畴而无法复制它们。</a:t>
            </a:r>
            <a:endParaRPr lang="zh-CN" altLang="zh-CN" sz="1800" kern="100" dirty="0">
              <a:effectLst/>
              <a:latin typeface="等线" panose="02010600030101010101" pitchFamily="2" charset="-122"/>
              <a:ea typeface="等线" panose="02010600030101010101" pitchFamily="2" charset="-122"/>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18</a:t>
            </a:fld>
            <a:endParaRPr lang="ko-KR" altLang="en-US"/>
          </a:p>
        </p:txBody>
      </p:sp>
    </p:spTree>
    <p:extLst>
      <p:ext uri="{BB962C8B-B14F-4D97-AF65-F5344CB8AC3E}">
        <p14:creationId xmlns:p14="http://schemas.microsoft.com/office/powerpoint/2010/main" val="2723453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我们通过赛道存储的两个重要的机制来支持数据复制。第一个机制是</a:t>
            </a:r>
            <a:r>
              <a:rPr lang="en-US" altLang="zh-CN" dirty="0"/>
              <a:t>Fan-out</a:t>
            </a:r>
            <a:r>
              <a:rPr lang="zh-CN" altLang="en-US" dirty="0"/>
              <a:t>机制。在一个具有分支的赛道上，向两个分支同时通入移动电流，数据实际上可以在分支点被复制到每个分支赛道上。第二个机制是赛道二极管，这一机制类似于传统的二极管，可以阻止特定方向的数据移动，并且具有开启和关闭两种状态。基于这两个机制，我们设计了一种操作数复制器。</a:t>
            </a:r>
          </a:p>
        </p:txBody>
      </p:sp>
      <p:sp>
        <p:nvSpPr>
          <p:cNvPr id="4" name="灯片编号占位符 3"/>
          <p:cNvSpPr>
            <a:spLocks noGrp="1"/>
          </p:cNvSpPr>
          <p:nvPr>
            <p:ph type="sldNum" sz="quarter" idx="5"/>
          </p:nvPr>
        </p:nvSpPr>
        <p:spPr/>
        <p:txBody>
          <a:bodyPr/>
          <a:lstStyle/>
          <a:p>
            <a:fld id="{CFDB0265-CDCE-4ED3-A7B0-D791FBC902B8}" type="slidenum">
              <a:rPr lang="ko-KR" altLang="en-US" smtClean="0"/>
              <a:t>19</a:t>
            </a:fld>
            <a:endParaRPr lang="ko-KR" altLang="en-US"/>
          </a:p>
        </p:txBody>
      </p:sp>
    </p:spTree>
    <p:extLst>
      <p:ext uri="{BB962C8B-B14F-4D97-AF65-F5344CB8AC3E}">
        <p14:creationId xmlns:p14="http://schemas.microsoft.com/office/powerpoint/2010/main" val="405783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2C18A-0BD9-D3E6-20E3-DC8B2A2BD0E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229DFF2-9CEE-12DE-5183-9B634ABD5BA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F6EF17A-D2E6-F66C-4EBE-B8A7794E8B5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众所周知，诸如机器学习、图分析的大规模应用正在快速兴起。</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很多这些应用都采用矩阵计算作为它们的核心操作算子，同时采用较大的数据集，这使得它们同时具有计算密集和访存密集的特性。</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因此，这些应用需要在内存和缓存间进行大规模的数据迁移。</a:t>
            </a:r>
            <a:endParaRPr lang="zh-CN" altLang="en-US" dirty="0"/>
          </a:p>
        </p:txBody>
      </p:sp>
      <p:sp>
        <p:nvSpPr>
          <p:cNvPr id="4" name="灯片编号占位符 3">
            <a:extLst>
              <a:ext uri="{FF2B5EF4-FFF2-40B4-BE49-F238E27FC236}">
                <a16:creationId xmlns:a16="http://schemas.microsoft.com/office/drawing/2014/main" id="{3C4553C0-5098-09E4-2E20-53AB48660D77}"/>
              </a:ext>
            </a:extLst>
          </p:cNvPr>
          <p:cNvSpPr>
            <a:spLocks noGrp="1"/>
          </p:cNvSpPr>
          <p:nvPr>
            <p:ph type="sldNum" sz="quarter" idx="5"/>
          </p:nvPr>
        </p:nvSpPr>
        <p:spPr/>
        <p:txBody>
          <a:bodyPr/>
          <a:lstStyle/>
          <a:p>
            <a:fld id="{CFDB0265-CDCE-4ED3-A7B0-D791FBC902B8}" type="slidenum">
              <a:rPr lang="ko-KR" altLang="en-US" smtClean="0"/>
              <a:t>2</a:t>
            </a:fld>
            <a:endParaRPr lang="ko-KR" altLang="en-US"/>
          </a:p>
        </p:txBody>
      </p:sp>
    </p:spTree>
    <p:extLst>
      <p:ext uri="{BB962C8B-B14F-4D97-AF65-F5344CB8AC3E}">
        <p14:creationId xmlns:p14="http://schemas.microsoft.com/office/powerpoint/2010/main" val="3884818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effectLst/>
                <a:latin typeface="BIZ UDPGothic" panose="020B0400000000000000" pitchFamily="34" charset="-128"/>
                <a:cs typeface="Arial" panose="020B0604020202020204" pitchFamily="34" charset="0"/>
              </a:rPr>
              <a:t>当对操作数进行复制操作时，会将移动电流通过一个分支赛道，</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数据将被复制到两个分支上。然后，</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基于赛道二极管的帮助，两份复制的其中一份可以被移回其原有的位置，</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而另一份可以被用于后续的部件，例如乘法器。</a:t>
            </a:r>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20</a:t>
            </a:fld>
            <a:endParaRPr lang="ko-KR" altLang="en-US"/>
          </a:p>
        </p:txBody>
      </p:sp>
    </p:spTree>
    <p:extLst>
      <p:ext uri="{BB962C8B-B14F-4D97-AF65-F5344CB8AC3E}">
        <p14:creationId xmlns:p14="http://schemas.microsoft.com/office/powerpoint/2010/main" val="245808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effectLst/>
                <a:latin typeface="BIZ UDPGothic" panose="020B0400000000000000" pitchFamily="34" charset="-128"/>
                <a:cs typeface="Arial" panose="020B0604020202020204" pitchFamily="34" charset="0"/>
              </a:rPr>
              <a:t>当对操作数进行复制操作时，会将移动电流通过一个分支赛道，</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数据将被复制到两个分支上。然后，</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基于赛道二极管的帮助，两份复制的其中一份可以被移回其原有的位置，</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而另一份可以被用于后续的部件，例如乘法器。</a:t>
            </a:r>
            <a:endParaRPr lang="zh-CN" altLang="en-US" sz="1800"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21</a:t>
            </a:fld>
            <a:endParaRPr lang="ko-KR" altLang="en-US"/>
          </a:p>
        </p:txBody>
      </p:sp>
    </p:spTree>
    <p:extLst>
      <p:ext uri="{BB962C8B-B14F-4D97-AF65-F5344CB8AC3E}">
        <p14:creationId xmlns:p14="http://schemas.microsoft.com/office/powerpoint/2010/main" val="2264546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effectLst/>
                <a:latin typeface="BIZ UDPGothic" panose="020B0400000000000000" pitchFamily="34" charset="-128"/>
                <a:cs typeface="Arial" panose="020B0604020202020204" pitchFamily="34" charset="0"/>
              </a:rPr>
              <a:t>当对操作数进行复制操作时，会将移动电流通过一个分支赛道，</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数据将被复制到两个分支上。然后，</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基于赛道二极管的帮助，两份复制的其中一份可以被移回其原有的位置，</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而另一份可以被用于后续的部件，例如乘法器。</a:t>
            </a:r>
            <a:endParaRPr lang="zh-CN" altLang="en-US" sz="1800"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22</a:t>
            </a:fld>
            <a:endParaRPr lang="ko-KR" altLang="en-US"/>
          </a:p>
        </p:txBody>
      </p:sp>
    </p:spTree>
    <p:extLst>
      <p:ext uri="{BB962C8B-B14F-4D97-AF65-F5344CB8AC3E}">
        <p14:creationId xmlns:p14="http://schemas.microsoft.com/office/powerpoint/2010/main" val="224897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effectLst/>
                <a:latin typeface="BIZ UDPGothic" panose="020B0400000000000000" pitchFamily="34" charset="-128"/>
                <a:cs typeface="Arial" panose="020B0604020202020204" pitchFamily="34" charset="0"/>
              </a:rPr>
              <a:t>当对操作数进行复制操作时，会将移动电流通过一个分支赛道，</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数据将被复制到两个分支上。然后，</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基于赛道二极管的帮助，两份复制的其中一份可以被移回其原有的位置，</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而另一份可以被用于后续的部件，例如乘法器。</a:t>
            </a:r>
            <a:endParaRPr lang="zh-CN" altLang="en-US" sz="1800"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23</a:t>
            </a:fld>
            <a:endParaRPr lang="ko-KR" altLang="en-US"/>
          </a:p>
        </p:txBody>
      </p:sp>
    </p:spTree>
    <p:extLst>
      <p:ext uri="{BB962C8B-B14F-4D97-AF65-F5344CB8AC3E}">
        <p14:creationId xmlns:p14="http://schemas.microsoft.com/office/powerpoint/2010/main" val="2107499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赛道处理器也可以支持向量点积操作。从操作过程上来说，向量点积需要临时地存储标量乘法的结果，并把这些结果累加起来。我们同样基于</a:t>
            </a:r>
            <a:r>
              <a:rPr lang="en-US" altLang="zh-CN" dirty="0"/>
              <a:t>Fanout</a:t>
            </a:r>
            <a:r>
              <a:rPr lang="zh-CN" altLang="en-US" dirty="0"/>
              <a:t>和赛道二极管机制，设计了一个称为</a:t>
            </a:r>
            <a:r>
              <a:rPr lang="en-US" altLang="zh-CN" dirty="0"/>
              <a:t>Circle-adder</a:t>
            </a:r>
            <a:r>
              <a:rPr lang="zh-CN" altLang="en-US" dirty="0"/>
              <a:t>的部件。</a:t>
            </a:r>
          </a:p>
        </p:txBody>
      </p:sp>
      <p:sp>
        <p:nvSpPr>
          <p:cNvPr id="4" name="灯片编号占位符 3"/>
          <p:cNvSpPr>
            <a:spLocks noGrp="1"/>
          </p:cNvSpPr>
          <p:nvPr>
            <p:ph type="sldNum" sz="quarter" idx="5"/>
          </p:nvPr>
        </p:nvSpPr>
        <p:spPr/>
        <p:txBody>
          <a:bodyPr/>
          <a:lstStyle/>
          <a:p>
            <a:fld id="{CFDB0265-CDCE-4ED3-A7B0-D791FBC902B8}" type="slidenum">
              <a:rPr lang="ko-KR" altLang="en-US" smtClean="0"/>
              <a:t>24</a:t>
            </a:fld>
            <a:endParaRPr lang="ko-KR" altLang="en-US"/>
          </a:p>
        </p:txBody>
      </p:sp>
    </p:spTree>
    <p:extLst>
      <p:ext uri="{BB962C8B-B14F-4D97-AF65-F5344CB8AC3E}">
        <p14:creationId xmlns:p14="http://schemas.microsoft.com/office/powerpoint/2010/main" val="154151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如图所示，当操作</a:t>
            </a:r>
            <a:r>
              <a:rPr lang="en-US" altLang="zh-CN" dirty="0"/>
              <a:t>Circle-adder</a:t>
            </a:r>
            <a:r>
              <a:rPr lang="zh-CN" altLang="en-US" dirty="0"/>
              <a:t>时，操作数之一（</a:t>
            </a:r>
            <a:r>
              <a:rPr lang="en-US" altLang="zh-CN" dirty="0"/>
              <a:t>s1</a:t>
            </a:r>
            <a:r>
              <a:rPr lang="zh-CN" altLang="en-US" dirty="0"/>
              <a:t>）是此前标量乘法结果的累和。当一个新的标量乘法结果（</a:t>
            </a:r>
            <a:r>
              <a:rPr lang="en-US" altLang="zh-CN" dirty="0"/>
              <a:t>d1</a:t>
            </a:r>
            <a:r>
              <a:rPr lang="zh-CN" altLang="en-US" dirty="0"/>
              <a:t>）到来时，</a:t>
            </a:r>
            <a:r>
              <a:rPr lang="en-US" altLang="zh-CN" dirty="0"/>
              <a:t>s1</a:t>
            </a:r>
            <a:r>
              <a:rPr lang="zh-CN" altLang="en-US" dirty="0"/>
              <a:t>和</a:t>
            </a:r>
            <a:r>
              <a:rPr lang="en-US" altLang="zh-CN" dirty="0"/>
              <a:t>d1</a:t>
            </a:r>
            <a:r>
              <a:rPr lang="zh-CN" altLang="en-US" dirty="0"/>
              <a:t>被同时施加移动操作，通过全加器，</a:t>
            </a:r>
            <a:r>
              <a:rPr lang="en-US" altLang="zh-CN" dirty="0"/>
              <a:t>#</a:t>
            </a:r>
          </a:p>
          <a:p>
            <a:r>
              <a:rPr lang="zh-CN" altLang="en-US" dirty="0"/>
              <a:t>形成一个新的累和</a:t>
            </a:r>
            <a:r>
              <a:rPr lang="en-US" altLang="zh-CN" dirty="0"/>
              <a:t>s2</a:t>
            </a:r>
            <a:r>
              <a:rPr lang="zh-CN" altLang="en-US" dirty="0"/>
              <a:t>。然后，</a:t>
            </a:r>
            <a:r>
              <a:rPr lang="en-US" altLang="zh-CN" dirty="0"/>
              <a:t>#</a:t>
            </a:r>
          </a:p>
          <a:p>
            <a:r>
              <a:rPr lang="zh-CN" altLang="en-US" dirty="0"/>
              <a:t>通过一个环状的赛道，</a:t>
            </a:r>
            <a:r>
              <a:rPr lang="en-US" altLang="zh-CN" dirty="0"/>
              <a:t>s2</a:t>
            </a:r>
            <a:r>
              <a:rPr lang="zh-CN" altLang="en-US" dirty="0"/>
              <a:t>可以被移回累和操作数的位置，等待下一项标量乘法的结果。</a:t>
            </a:r>
            <a:r>
              <a:rPr lang="en-US" altLang="zh-CN" dirty="0"/>
              <a:t>#</a:t>
            </a:r>
          </a:p>
          <a:p>
            <a:r>
              <a:rPr lang="zh-CN" altLang="en-US" dirty="0"/>
              <a:t>通过循环执行这一操作，我们便可以计算出两个向量的点积结果。</a:t>
            </a:r>
          </a:p>
        </p:txBody>
      </p:sp>
      <p:sp>
        <p:nvSpPr>
          <p:cNvPr id="4" name="灯片编号占位符 3"/>
          <p:cNvSpPr>
            <a:spLocks noGrp="1"/>
          </p:cNvSpPr>
          <p:nvPr>
            <p:ph type="sldNum" sz="quarter" idx="5"/>
          </p:nvPr>
        </p:nvSpPr>
        <p:spPr/>
        <p:txBody>
          <a:bodyPr/>
          <a:lstStyle/>
          <a:p>
            <a:fld id="{CFDB0265-CDCE-4ED3-A7B0-D791FBC902B8}" type="slidenum">
              <a:rPr lang="ko-KR" altLang="en-US" smtClean="0"/>
              <a:t>25</a:t>
            </a:fld>
            <a:endParaRPr lang="ko-KR" altLang="en-US"/>
          </a:p>
        </p:txBody>
      </p:sp>
    </p:spTree>
    <p:extLst>
      <p:ext uri="{BB962C8B-B14F-4D97-AF65-F5344CB8AC3E}">
        <p14:creationId xmlns:p14="http://schemas.microsoft.com/office/powerpoint/2010/main" val="249547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t>如图所示，当操作</a:t>
            </a:r>
            <a:r>
              <a:rPr lang="en-US" altLang="zh-CN" sz="1800" dirty="0"/>
              <a:t>Circle-adder</a:t>
            </a:r>
            <a:r>
              <a:rPr lang="zh-CN" altLang="en-US" sz="1800" dirty="0"/>
              <a:t>时，操作数之一（</a:t>
            </a:r>
            <a:r>
              <a:rPr lang="en-US" altLang="zh-CN" sz="1800" dirty="0"/>
              <a:t>s1</a:t>
            </a:r>
            <a:r>
              <a:rPr lang="zh-CN" altLang="en-US" sz="1800" dirty="0"/>
              <a:t>）是此前标量乘法结果的累和。当一个新的标量乘法结果（</a:t>
            </a:r>
            <a:r>
              <a:rPr lang="en-US" altLang="zh-CN" sz="1800" dirty="0"/>
              <a:t>d1</a:t>
            </a:r>
            <a:r>
              <a:rPr lang="zh-CN" altLang="en-US" sz="1800" dirty="0"/>
              <a:t>）到来时，</a:t>
            </a:r>
            <a:r>
              <a:rPr lang="en-US" altLang="zh-CN" sz="1800" dirty="0"/>
              <a:t>s1</a:t>
            </a:r>
            <a:r>
              <a:rPr lang="zh-CN" altLang="en-US" sz="1800" dirty="0"/>
              <a:t>和</a:t>
            </a:r>
            <a:r>
              <a:rPr lang="en-US" altLang="zh-CN" sz="1800" dirty="0"/>
              <a:t>d1</a:t>
            </a:r>
            <a:r>
              <a:rPr lang="zh-CN" altLang="en-US" sz="1800" dirty="0"/>
              <a:t>被同时施加移动操作，通过全加器，</a:t>
            </a:r>
            <a:r>
              <a:rPr lang="en-US" altLang="zh-CN" sz="1800" dirty="0"/>
              <a:t>#</a:t>
            </a:r>
          </a:p>
          <a:p>
            <a:r>
              <a:rPr lang="zh-CN" altLang="en-US" sz="1800" dirty="0"/>
              <a:t>形成一个新的累和</a:t>
            </a:r>
            <a:r>
              <a:rPr lang="en-US" altLang="zh-CN" sz="1800" dirty="0"/>
              <a:t>s2</a:t>
            </a:r>
            <a:r>
              <a:rPr lang="zh-CN" altLang="en-US" sz="1800" dirty="0"/>
              <a:t>。然后，</a:t>
            </a:r>
            <a:r>
              <a:rPr lang="en-US" altLang="zh-CN" sz="1800" dirty="0"/>
              <a:t>#</a:t>
            </a:r>
          </a:p>
          <a:p>
            <a:r>
              <a:rPr lang="zh-CN" altLang="en-US" sz="1800" dirty="0"/>
              <a:t>通过一个环状的赛道，</a:t>
            </a:r>
            <a:r>
              <a:rPr lang="en-US" altLang="zh-CN" sz="1800" dirty="0"/>
              <a:t>s2</a:t>
            </a:r>
            <a:r>
              <a:rPr lang="zh-CN" altLang="en-US" sz="1800" dirty="0"/>
              <a:t>可以被移回累和操作数的位置，等待下一项标量乘法的结果。</a:t>
            </a:r>
            <a:r>
              <a:rPr lang="en-US" altLang="zh-CN" sz="1800" dirty="0"/>
              <a:t>#</a:t>
            </a:r>
          </a:p>
          <a:p>
            <a:r>
              <a:rPr lang="zh-CN" altLang="en-US" sz="1800" dirty="0"/>
              <a:t>通过循环执行这一操作，我们便可以计算出两个向量的点积结果。</a:t>
            </a:r>
          </a:p>
        </p:txBody>
      </p:sp>
      <p:sp>
        <p:nvSpPr>
          <p:cNvPr id="4" name="灯片编号占位符 3"/>
          <p:cNvSpPr>
            <a:spLocks noGrp="1"/>
          </p:cNvSpPr>
          <p:nvPr>
            <p:ph type="sldNum" sz="quarter" idx="5"/>
          </p:nvPr>
        </p:nvSpPr>
        <p:spPr/>
        <p:txBody>
          <a:bodyPr/>
          <a:lstStyle/>
          <a:p>
            <a:fld id="{CFDB0265-CDCE-4ED3-A7B0-D791FBC902B8}" type="slidenum">
              <a:rPr lang="ko-KR" altLang="en-US" smtClean="0"/>
              <a:t>26</a:t>
            </a:fld>
            <a:endParaRPr lang="ko-KR" altLang="en-US"/>
          </a:p>
        </p:txBody>
      </p:sp>
    </p:spTree>
    <p:extLst>
      <p:ext uri="{BB962C8B-B14F-4D97-AF65-F5344CB8AC3E}">
        <p14:creationId xmlns:p14="http://schemas.microsoft.com/office/powerpoint/2010/main" val="1020689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t>如图所示，当操作</a:t>
            </a:r>
            <a:r>
              <a:rPr lang="en-US" altLang="zh-CN" sz="1800" dirty="0"/>
              <a:t>Circle-adder</a:t>
            </a:r>
            <a:r>
              <a:rPr lang="zh-CN" altLang="en-US" sz="1800" dirty="0"/>
              <a:t>时，操作数之一（</a:t>
            </a:r>
            <a:r>
              <a:rPr lang="en-US" altLang="zh-CN" sz="1800" dirty="0"/>
              <a:t>s1</a:t>
            </a:r>
            <a:r>
              <a:rPr lang="zh-CN" altLang="en-US" sz="1800" dirty="0"/>
              <a:t>）是此前标量乘法结果的累和。当一个新的标量乘法结果（</a:t>
            </a:r>
            <a:r>
              <a:rPr lang="en-US" altLang="zh-CN" sz="1800" dirty="0"/>
              <a:t>d1</a:t>
            </a:r>
            <a:r>
              <a:rPr lang="zh-CN" altLang="en-US" sz="1800" dirty="0"/>
              <a:t>）到来时，</a:t>
            </a:r>
            <a:r>
              <a:rPr lang="en-US" altLang="zh-CN" sz="1800" dirty="0"/>
              <a:t>s1</a:t>
            </a:r>
            <a:r>
              <a:rPr lang="zh-CN" altLang="en-US" sz="1800" dirty="0"/>
              <a:t>和</a:t>
            </a:r>
            <a:r>
              <a:rPr lang="en-US" altLang="zh-CN" sz="1800" dirty="0"/>
              <a:t>d1</a:t>
            </a:r>
            <a:r>
              <a:rPr lang="zh-CN" altLang="en-US" sz="1800" dirty="0"/>
              <a:t>被同时施加移动操作，通过全加器，</a:t>
            </a:r>
            <a:r>
              <a:rPr lang="en-US" altLang="zh-CN" sz="1800" dirty="0"/>
              <a:t>#</a:t>
            </a:r>
          </a:p>
          <a:p>
            <a:r>
              <a:rPr lang="zh-CN" altLang="en-US" sz="1800" dirty="0"/>
              <a:t>形成一个新的累和</a:t>
            </a:r>
            <a:r>
              <a:rPr lang="en-US" altLang="zh-CN" sz="1800" dirty="0"/>
              <a:t>s2</a:t>
            </a:r>
            <a:r>
              <a:rPr lang="zh-CN" altLang="en-US" sz="1800" dirty="0"/>
              <a:t>。然后，</a:t>
            </a:r>
            <a:r>
              <a:rPr lang="en-US" altLang="zh-CN" sz="1800" dirty="0"/>
              <a:t>#</a:t>
            </a:r>
          </a:p>
          <a:p>
            <a:r>
              <a:rPr lang="zh-CN" altLang="en-US" sz="1800" dirty="0"/>
              <a:t>通过一个环状的赛道，</a:t>
            </a:r>
            <a:r>
              <a:rPr lang="en-US" altLang="zh-CN" sz="1800" dirty="0"/>
              <a:t>s2</a:t>
            </a:r>
            <a:r>
              <a:rPr lang="zh-CN" altLang="en-US" sz="1800" dirty="0"/>
              <a:t>可以被移回累和操作数的位置，等待下一项标量乘法的结果。</a:t>
            </a:r>
            <a:r>
              <a:rPr lang="en-US" altLang="zh-CN" sz="1800" dirty="0"/>
              <a:t>#</a:t>
            </a:r>
          </a:p>
          <a:p>
            <a:r>
              <a:rPr lang="zh-CN" altLang="en-US" sz="1800" dirty="0"/>
              <a:t>通过循环执行这一操作，我们便可以计算出两个向量的点积结果。</a:t>
            </a:r>
          </a:p>
        </p:txBody>
      </p:sp>
      <p:sp>
        <p:nvSpPr>
          <p:cNvPr id="4" name="灯片编号占位符 3"/>
          <p:cNvSpPr>
            <a:spLocks noGrp="1"/>
          </p:cNvSpPr>
          <p:nvPr>
            <p:ph type="sldNum" sz="quarter" idx="5"/>
          </p:nvPr>
        </p:nvSpPr>
        <p:spPr/>
        <p:txBody>
          <a:bodyPr/>
          <a:lstStyle/>
          <a:p>
            <a:fld id="{CFDB0265-CDCE-4ED3-A7B0-D791FBC902B8}" type="slidenum">
              <a:rPr lang="ko-KR" altLang="en-US" smtClean="0"/>
              <a:t>27</a:t>
            </a:fld>
            <a:endParaRPr lang="ko-KR" altLang="en-US"/>
          </a:p>
        </p:txBody>
      </p:sp>
    </p:spTree>
    <p:extLst>
      <p:ext uri="{BB962C8B-B14F-4D97-AF65-F5344CB8AC3E}">
        <p14:creationId xmlns:p14="http://schemas.microsoft.com/office/powerpoint/2010/main" val="8201707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t>如图所示，当操作</a:t>
            </a:r>
            <a:r>
              <a:rPr lang="en-US" altLang="zh-CN" sz="1800" dirty="0"/>
              <a:t>Circle-adder</a:t>
            </a:r>
            <a:r>
              <a:rPr lang="zh-CN" altLang="en-US" sz="1800" dirty="0"/>
              <a:t>时，操作数之一（</a:t>
            </a:r>
            <a:r>
              <a:rPr lang="en-US" altLang="zh-CN" sz="1800" dirty="0"/>
              <a:t>s1</a:t>
            </a:r>
            <a:r>
              <a:rPr lang="zh-CN" altLang="en-US" sz="1800" dirty="0"/>
              <a:t>）是此前标量乘法结果的累和。当一个新的标量乘法结果（</a:t>
            </a:r>
            <a:r>
              <a:rPr lang="en-US" altLang="zh-CN" sz="1800" dirty="0"/>
              <a:t>d1</a:t>
            </a:r>
            <a:r>
              <a:rPr lang="zh-CN" altLang="en-US" sz="1800" dirty="0"/>
              <a:t>）到来时，</a:t>
            </a:r>
            <a:r>
              <a:rPr lang="en-US" altLang="zh-CN" sz="1800" dirty="0"/>
              <a:t>s1</a:t>
            </a:r>
            <a:r>
              <a:rPr lang="zh-CN" altLang="en-US" sz="1800" dirty="0"/>
              <a:t>和</a:t>
            </a:r>
            <a:r>
              <a:rPr lang="en-US" altLang="zh-CN" sz="1800" dirty="0"/>
              <a:t>d1</a:t>
            </a:r>
            <a:r>
              <a:rPr lang="zh-CN" altLang="en-US" sz="1800" dirty="0"/>
              <a:t>被同时施加移动操作，通过全加器，</a:t>
            </a:r>
            <a:r>
              <a:rPr lang="en-US" altLang="zh-CN" sz="1800" dirty="0"/>
              <a:t>#</a:t>
            </a:r>
          </a:p>
          <a:p>
            <a:r>
              <a:rPr lang="zh-CN" altLang="en-US" sz="1800" dirty="0"/>
              <a:t>形成一个新的累和</a:t>
            </a:r>
            <a:r>
              <a:rPr lang="en-US" altLang="zh-CN" sz="1800" dirty="0"/>
              <a:t>s2</a:t>
            </a:r>
            <a:r>
              <a:rPr lang="zh-CN" altLang="en-US" sz="1800" dirty="0"/>
              <a:t>。然后，</a:t>
            </a:r>
            <a:r>
              <a:rPr lang="en-US" altLang="zh-CN" sz="1800" dirty="0"/>
              <a:t>#</a:t>
            </a:r>
          </a:p>
          <a:p>
            <a:r>
              <a:rPr lang="zh-CN" altLang="en-US" sz="1800" dirty="0"/>
              <a:t>通过一个环状的赛道，</a:t>
            </a:r>
            <a:r>
              <a:rPr lang="en-US" altLang="zh-CN" sz="1800" dirty="0"/>
              <a:t>s2</a:t>
            </a:r>
            <a:r>
              <a:rPr lang="zh-CN" altLang="en-US" sz="1800" dirty="0"/>
              <a:t>可以被移回累和操作数的位置，等待下一项标量乘法的结果。</a:t>
            </a:r>
            <a:r>
              <a:rPr lang="en-US" altLang="zh-CN" sz="1800" dirty="0"/>
              <a:t>#</a:t>
            </a:r>
          </a:p>
          <a:p>
            <a:r>
              <a:rPr lang="zh-CN" altLang="en-US" sz="1800" dirty="0"/>
              <a:t>通过循环执行这一操作，我们便可以计算出两个向量的点积结果。</a:t>
            </a:r>
          </a:p>
        </p:txBody>
      </p:sp>
      <p:sp>
        <p:nvSpPr>
          <p:cNvPr id="4" name="灯片编号占位符 3"/>
          <p:cNvSpPr>
            <a:spLocks noGrp="1"/>
          </p:cNvSpPr>
          <p:nvPr>
            <p:ph type="sldNum" sz="quarter" idx="5"/>
          </p:nvPr>
        </p:nvSpPr>
        <p:spPr/>
        <p:txBody>
          <a:bodyPr/>
          <a:lstStyle/>
          <a:p>
            <a:fld id="{CFDB0265-CDCE-4ED3-A7B0-D791FBC902B8}" type="slidenum">
              <a:rPr lang="ko-KR" altLang="en-US" smtClean="0"/>
              <a:t>28</a:t>
            </a:fld>
            <a:endParaRPr lang="ko-KR" altLang="en-US"/>
          </a:p>
        </p:txBody>
      </p:sp>
    </p:spTree>
    <p:extLst>
      <p:ext uri="{BB962C8B-B14F-4D97-AF65-F5344CB8AC3E}">
        <p14:creationId xmlns:p14="http://schemas.microsoft.com/office/powerpoint/2010/main" val="1376261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dirty="0"/>
              <a:t>下面我将介绍连接赛道处理器和存储单元的赛道总线。</a:t>
            </a:r>
          </a:p>
        </p:txBody>
      </p:sp>
      <p:sp>
        <p:nvSpPr>
          <p:cNvPr id="4" name="灯片编号占位符 3"/>
          <p:cNvSpPr>
            <a:spLocks noGrp="1"/>
          </p:cNvSpPr>
          <p:nvPr>
            <p:ph type="sldNum" sz="quarter" idx="5"/>
          </p:nvPr>
        </p:nvSpPr>
        <p:spPr/>
        <p:txBody>
          <a:bodyPr/>
          <a:lstStyle/>
          <a:p>
            <a:fld id="{CFDB0265-CDCE-4ED3-A7B0-D791FBC902B8}" type="slidenum">
              <a:rPr lang="ko-KR" altLang="en-US" smtClean="0"/>
              <a:t>29</a:t>
            </a:fld>
            <a:endParaRPr lang="ko-KR" altLang="en-US"/>
          </a:p>
        </p:txBody>
      </p:sp>
    </p:spTree>
    <p:extLst>
      <p:ext uri="{BB962C8B-B14F-4D97-AF65-F5344CB8AC3E}">
        <p14:creationId xmlns:p14="http://schemas.microsoft.com/office/powerpoint/2010/main" val="2284347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我们所关注的第一个挑战是这种数据迁移的昂贵开销。从测试数据中可以看到，最大的数据搬移开销可以占到</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90%</a:t>
            </a: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以上。</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为克服这一挑战，之前的许多工作提出了</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PIM</a:t>
            </a: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作为一种解决方案。</a:t>
            </a:r>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3</a:t>
            </a:fld>
            <a:endParaRPr lang="ko-KR" altLang="en-US"/>
          </a:p>
        </p:txBody>
      </p:sp>
    </p:spTree>
    <p:extLst>
      <p:ext uri="{BB962C8B-B14F-4D97-AF65-F5344CB8AC3E}">
        <p14:creationId xmlns:p14="http://schemas.microsoft.com/office/powerpoint/2010/main" val="35943993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当我们有了赛道处理器的设计，还存在一个严重的问题，也就是说我们如何在赛道处理器和赛道存储单元</a:t>
            </a:r>
            <a:r>
              <a:rPr lang="en-US" altLang="zh-CN" dirty="0"/>
              <a:t>Mat</a:t>
            </a:r>
            <a:r>
              <a:rPr lang="zh-CN" altLang="en-US" dirty="0"/>
              <a:t>之间传输数据。前面已经介绍过，由于读写操作较为昂贵，我们是不希望通过读写来传输数据的。解决方案即是直接通过赛道来搭建数据总线。</a:t>
            </a:r>
          </a:p>
        </p:txBody>
      </p:sp>
      <p:sp>
        <p:nvSpPr>
          <p:cNvPr id="4" name="灯片编号占位符 3"/>
          <p:cNvSpPr>
            <a:spLocks noGrp="1"/>
          </p:cNvSpPr>
          <p:nvPr>
            <p:ph type="sldNum" sz="quarter" idx="5"/>
          </p:nvPr>
        </p:nvSpPr>
        <p:spPr/>
        <p:txBody>
          <a:bodyPr/>
          <a:lstStyle/>
          <a:p>
            <a:fld id="{CFDB0265-CDCE-4ED3-A7B0-D791FBC902B8}" type="slidenum">
              <a:rPr lang="ko-KR" altLang="en-US" smtClean="0"/>
              <a:t>30</a:t>
            </a:fld>
            <a:endParaRPr lang="ko-KR" altLang="en-US"/>
          </a:p>
        </p:txBody>
      </p:sp>
    </p:spTree>
    <p:extLst>
      <p:ext uri="{BB962C8B-B14F-4D97-AF65-F5344CB8AC3E}">
        <p14:creationId xmlns:p14="http://schemas.microsoft.com/office/powerpoint/2010/main" val="2590101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effectLst/>
                <a:latin typeface="BIZ UDPGothic" panose="020B0400000000000000" pitchFamily="34" charset="-128"/>
                <a:cs typeface="Arial" panose="020B0604020202020204" pitchFamily="34" charset="0"/>
              </a:rPr>
              <a:t>这样一种设计有一个潜在的优势，即不同来源的数据可以在同一条赛道总线上同时进行传输，这可以提升总线的整体带宽。</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但同时它的挑战在于，由于移动操作需要施加移动电流，而电流大小是由赛道的总长决定的，所以不同来源的数据会导致不同长度的移动，这会使得移动操作的电流大小不确定，使得总线的控制比较复杂。</a:t>
            </a:r>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31</a:t>
            </a:fld>
            <a:endParaRPr lang="ko-KR" altLang="en-US"/>
          </a:p>
        </p:txBody>
      </p:sp>
    </p:spTree>
    <p:extLst>
      <p:ext uri="{BB962C8B-B14F-4D97-AF65-F5344CB8AC3E}">
        <p14:creationId xmlns:p14="http://schemas.microsoft.com/office/powerpoint/2010/main" val="35087982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为解决这一问题，我们提出了一种分段总线的设计，也即把总线分割成相同长度的不同段。</a:t>
            </a:r>
            <a:endParaRPr lang="zh-CN" altLang="zh-CN" sz="1800" kern="100" dirty="0">
              <a:effectLst/>
              <a:latin typeface="等线" panose="02010600030101010101" pitchFamily="2" charset="-122"/>
              <a:ea typeface="等线" panose="02010600030101010101" pitchFamily="2" charset="-122"/>
              <a:cs typeface="Arial" panose="020B0604020202020204" pitchFamily="34" charset="0"/>
            </a:endParaRPr>
          </a:p>
        </p:txBody>
      </p:sp>
      <p:sp>
        <p:nvSpPr>
          <p:cNvPr id="4" name="灯片编号占位符 3"/>
          <p:cNvSpPr>
            <a:spLocks noGrp="1"/>
          </p:cNvSpPr>
          <p:nvPr>
            <p:ph type="sldNum" sz="quarter" idx="5"/>
          </p:nvPr>
        </p:nvSpPr>
        <p:spPr/>
        <p:txBody>
          <a:bodyPr/>
          <a:lstStyle/>
          <a:p>
            <a:fld id="{CFDB0265-CDCE-4ED3-A7B0-D791FBC902B8}" type="slidenum">
              <a:rPr lang="ko-KR" altLang="en-US" smtClean="0"/>
              <a:t>32</a:t>
            </a:fld>
            <a:endParaRPr lang="ko-KR" altLang="en-US"/>
          </a:p>
        </p:txBody>
      </p:sp>
    </p:spTree>
    <p:extLst>
      <p:ext uri="{BB962C8B-B14F-4D97-AF65-F5344CB8AC3E}">
        <p14:creationId xmlns:p14="http://schemas.microsoft.com/office/powerpoint/2010/main" val="1418356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156A6-CED6-2DE7-2FC3-E69267FDDB9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851EFC-26CD-B8CB-4567-CB876CF7996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E5E50E7-F4BF-8237-E8EA-A9FA54CF38A7}"/>
              </a:ext>
            </a:extLst>
          </p:cNvPr>
          <p:cNvSpPr>
            <a:spLocks noGrp="1"/>
          </p:cNvSpPr>
          <p:nvPr>
            <p:ph type="body" idx="1"/>
          </p:nvPr>
        </p:nvSpPr>
        <p:spPr/>
        <p:txBody>
          <a:bodyPr/>
          <a:lstStyle/>
          <a:p>
            <a:r>
              <a:rPr lang="zh-CN" altLang="en-US" dirty="0"/>
              <a:t>在这种总线上，数据传输时通过同时在所有段上施加移动电流来完成的。</a:t>
            </a:r>
            <a:r>
              <a:rPr lang="en-US" altLang="zh-CN" dirty="0"/>
              <a:t>#</a:t>
            </a:r>
          </a:p>
          <a:p>
            <a:r>
              <a:rPr lang="zh-CN" altLang="en-US" dirty="0"/>
              <a:t>由于所有段都具有相同的长度，移动电流的电流密度和施加延时可以被完全确定，使得对总线的控制变得更加简单。</a:t>
            </a:r>
            <a:r>
              <a:rPr lang="en-US" altLang="zh-CN" dirty="0"/>
              <a:t>#</a:t>
            </a:r>
          </a:p>
          <a:p>
            <a:r>
              <a:rPr lang="zh-CN" altLang="en-US" dirty="0"/>
              <a:t>与此同时，不同来源的数据可以同时进行传输，提升了总线带宽。</a:t>
            </a:r>
          </a:p>
        </p:txBody>
      </p:sp>
      <p:sp>
        <p:nvSpPr>
          <p:cNvPr id="4" name="灯片编号占位符 3">
            <a:extLst>
              <a:ext uri="{FF2B5EF4-FFF2-40B4-BE49-F238E27FC236}">
                <a16:creationId xmlns:a16="http://schemas.microsoft.com/office/drawing/2014/main" id="{19CFEB39-B246-FA4E-D1F9-EE98A957B6C1}"/>
              </a:ext>
            </a:extLst>
          </p:cNvPr>
          <p:cNvSpPr>
            <a:spLocks noGrp="1"/>
          </p:cNvSpPr>
          <p:nvPr>
            <p:ph type="sldNum" sz="quarter" idx="5"/>
          </p:nvPr>
        </p:nvSpPr>
        <p:spPr/>
        <p:txBody>
          <a:bodyPr/>
          <a:lstStyle/>
          <a:p>
            <a:fld id="{CFDB0265-CDCE-4ED3-A7B0-D791FBC902B8}" type="slidenum">
              <a:rPr lang="ko-KR" altLang="en-US" smtClean="0"/>
              <a:t>33</a:t>
            </a:fld>
            <a:endParaRPr lang="ko-KR" altLang="en-US"/>
          </a:p>
        </p:txBody>
      </p:sp>
    </p:spTree>
    <p:extLst>
      <p:ext uri="{BB962C8B-B14F-4D97-AF65-F5344CB8AC3E}">
        <p14:creationId xmlns:p14="http://schemas.microsoft.com/office/powerpoint/2010/main" val="21426564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5C662-F680-A7F3-B4AF-4D219AFB2F5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66E0941-5800-4CED-BE1E-2D3A205C4EE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537284F-5907-AA35-871B-D1D15917A038}"/>
              </a:ext>
            </a:extLst>
          </p:cNvPr>
          <p:cNvSpPr>
            <a:spLocks noGrp="1"/>
          </p:cNvSpPr>
          <p:nvPr>
            <p:ph type="body" idx="1"/>
          </p:nvPr>
        </p:nvSpPr>
        <p:spPr/>
        <p:txBody>
          <a:bodyPr/>
          <a:lstStyle/>
          <a:p>
            <a:r>
              <a:rPr lang="zh-CN" altLang="en-US" dirty="0"/>
              <a:t>将上述所有设计结合起来，在单个</a:t>
            </a:r>
            <a:r>
              <a:rPr lang="en-US" altLang="zh-CN" dirty="0"/>
              <a:t>Subarray</a:t>
            </a:r>
            <a:r>
              <a:rPr lang="zh-CN" altLang="en-US" dirty="0"/>
              <a:t>中，数据的计算和传输便完全在赛道上基于移动操作完成。这使得整个数据处理成为了一种流式过程。当然由于我们采用了传统的层次结构，在不同</a:t>
            </a:r>
            <a:r>
              <a:rPr lang="en-US" altLang="zh-CN" dirty="0"/>
              <a:t>Subarray</a:t>
            </a:r>
            <a:r>
              <a:rPr lang="zh-CN" altLang="en-US" dirty="0"/>
              <a:t>之间传输数据仍然需要读写操作。</a:t>
            </a:r>
          </a:p>
        </p:txBody>
      </p:sp>
      <p:sp>
        <p:nvSpPr>
          <p:cNvPr id="4" name="灯片编号占位符 3">
            <a:extLst>
              <a:ext uri="{FF2B5EF4-FFF2-40B4-BE49-F238E27FC236}">
                <a16:creationId xmlns:a16="http://schemas.microsoft.com/office/drawing/2014/main" id="{6ECFE97B-B726-F025-99CC-C836E4C3DE7F}"/>
              </a:ext>
            </a:extLst>
          </p:cNvPr>
          <p:cNvSpPr>
            <a:spLocks noGrp="1"/>
          </p:cNvSpPr>
          <p:nvPr>
            <p:ph type="sldNum" sz="quarter" idx="5"/>
          </p:nvPr>
        </p:nvSpPr>
        <p:spPr/>
        <p:txBody>
          <a:bodyPr/>
          <a:lstStyle/>
          <a:p>
            <a:fld id="{CFDB0265-CDCE-4ED3-A7B0-D791FBC902B8}" type="slidenum">
              <a:rPr lang="ko-KR" altLang="en-US" smtClean="0"/>
              <a:t>34</a:t>
            </a:fld>
            <a:endParaRPr lang="ko-KR" altLang="en-US"/>
          </a:p>
        </p:txBody>
      </p:sp>
    </p:spTree>
    <p:extLst>
      <p:ext uri="{BB962C8B-B14F-4D97-AF65-F5344CB8AC3E}">
        <p14:creationId xmlns:p14="http://schemas.microsoft.com/office/powerpoint/2010/main" val="1761796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36</a:t>
            </a:fld>
            <a:endParaRPr lang="ko-KR" altLang="en-US"/>
          </a:p>
        </p:txBody>
      </p:sp>
    </p:spTree>
    <p:extLst>
      <p:ext uri="{BB962C8B-B14F-4D97-AF65-F5344CB8AC3E}">
        <p14:creationId xmlns:p14="http://schemas.microsoft.com/office/powerpoint/2010/main" val="4119345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在上述提到的架构之上，我们发现了两个主要的挑战。</a:t>
            </a:r>
            <a:r>
              <a:rPr lang="en-US" altLang="zh-CN" dirty="0"/>
              <a:t>#</a:t>
            </a:r>
          </a:p>
          <a:p>
            <a:r>
              <a:rPr lang="zh-CN" altLang="en-US" dirty="0"/>
              <a:t>首先是单个赛道处理器的处理能力实际上是比较低的。</a:t>
            </a:r>
            <a:r>
              <a:rPr lang="en-US" altLang="zh-CN" dirty="0"/>
              <a:t>#</a:t>
            </a:r>
          </a:p>
          <a:p>
            <a:r>
              <a:rPr lang="zh-CN" altLang="en-US" dirty="0"/>
              <a:t>其次是由于我们在不同</a:t>
            </a:r>
            <a:r>
              <a:rPr lang="en-US" altLang="zh-CN" dirty="0"/>
              <a:t>Subarray</a:t>
            </a:r>
            <a:r>
              <a:rPr lang="zh-CN" altLang="en-US" dirty="0"/>
              <a:t>之间仍然需要读写操作，而读写操作和移动操作是不能够同时执行的，因此对某个</a:t>
            </a:r>
            <a:r>
              <a:rPr lang="en-US" altLang="zh-CN" dirty="0"/>
              <a:t>Subarray</a:t>
            </a:r>
            <a:r>
              <a:rPr lang="zh-CN" altLang="en-US" dirty="0"/>
              <a:t>的读写和移动操作会互相阻塞，使得不同的操作之间可能会发生串行化的问题。</a:t>
            </a:r>
            <a:r>
              <a:rPr lang="en-US" altLang="zh-CN" dirty="0"/>
              <a:t>#</a:t>
            </a:r>
          </a:p>
          <a:p>
            <a:r>
              <a:rPr lang="zh-CN" altLang="en-US" dirty="0"/>
              <a:t>我们的解决方案是把整个操作分布在多个</a:t>
            </a:r>
            <a:r>
              <a:rPr lang="en-US" altLang="zh-CN" dirty="0"/>
              <a:t>Subarray</a:t>
            </a:r>
            <a:r>
              <a:rPr lang="zh-CN" altLang="en-US" dirty="0"/>
              <a:t>中进行并行运算，并且在操作之间进行适当的调度来减轻阻塞问题，以达成较好的计算并行度。</a:t>
            </a:r>
            <a:endParaRPr lang="en-US" altLang="zh-CN"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38</a:t>
            </a:fld>
            <a:endParaRPr lang="ko-KR" altLang="en-US"/>
          </a:p>
        </p:txBody>
      </p:sp>
    </p:spTree>
    <p:extLst>
      <p:ext uri="{BB962C8B-B14F-4D97-AF65-F5344CB8AC3E}">
        <p14:creationId xmlns:p14="http://schemas.microsoft.com/office/powerpoint/2010/main" val="3273776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接下来我会展示一些测试结果。我们比较了一些计算平台，</a:t>
            </a:r>
            <a:r>
              <a:rPr lang="en-US" altLang="zh-CN" dirty="0"/>
              <a:t>#</a:t>
            </a:r>
          </a:p>
          <a:p>
            <a:r>
              <a:rPr lang="zh-CN" altLang="en-US" dirty="0"/>
              <a:t>包括传统的</a:t>
            </a:r>
            <a:r>
              <a:rPr lang="en-US" altLang="zh-CN" dirty="0"/>
              <a:t>CPU-</a:t>
            </a:r>
            <a:r>
              <a:rPr lang="zh-CN" altLang="en-US" dirty="0"/>
              <a:t>内存平台，</a:t>
            </a:r>
            <a:r>
              <a:rPr lang="en-US" altLang="zh-CN" dirty="0"/>
              <a:t>#</a:t>
            </a:r>
          </a:p>
          <a:p>
            <a:r>
              <a:rPr lang="zh-CN" altLang="en-US" dirty="0"/>
              <a:t>目前最先进的基于</a:t>
            </a:r>
            <a:r>
              <a:rPr lang="en-US" altLang="zh-CN" dirty="0"/>
              <a:t>CMOS</a:t>
            </a:r>
            <a:r>
              <a:rPr lang="zh-CN" altLang="en-US" dirty="0"/>
              <a:t>的赛道存储存内计算设计（</a:t>
            </a:r>
            <a:r>
              <a:rPr lang="en-US" altLang="zh-CN" dirty="0"/>
              <a:t>CORUSCANT</a:t>
            </a:r>
            <a:r>
              <a:rPr lang="zh-CN" altLang="en-US" dirty="0"/>
              <a:t>），</a:t>
            </a:r>
            <a:r>
              <a:rPr lang="en-US" altLang="zh-CN" dirty="0"/>
              <a:t>#</a:t>
            </a:r>
          </a:p>
          <a:p>
            <a:r>
              <a:rPr lang="zh-CN" altLang="en-US" dirty="0"/>
              <a:t>以及基于赛道逻辑单元的计算平台（</a:t>
            </a:r>
            <a:r>
              <a:rPr lang="en-US" altLang="zh-CN" dirty="0"/>
              <a:t>StreamPIM</a:t>
            </a:r>
            <a:r>
              <a:rPr lang="zh-CN" altLang="en-US" dirty="0"/>
              <a:t>）。</a:t>
            </a:r>
            <a:endParaRPr lang="en-US" altLang="zh-CN" dirty="0"/>
          </a:p>
          <a:p>
            <a:endParaRPr lang="en-US" altLang="zh-CN" dirty="0"/>
          </a:p>
          <a:p>
            <a:r>
              <a:rPr lang="zh-CN" altLang="en-US" dirty="0"/>
              <a:t>我们展示了在一个广泛采用的线性代数测试集</a:t>
            </a:r>
            <a:r>
              <a:rPr lang="en-US" altLang="zh-CN" dirty="0"/>
              <a:t>polybench</a:t>
            </a:r>
            <a:r>
              <a:rPr lang="zh-CN" altLang="en-US" dirty="0"/>
              <a:t>上的测试结果。</a:t>
            </a:r>
          </a:p>
        </p:txBody>
      </p:sp>
      <p:sp>
        <p:nvSpPr>
          <p:cNvPr id="4" name="灯片编号占位符 3"/>
          <p:cNvSpPr>
            <a:spLocks noGrp="1"/>
          </p:cNvSpPr>
          <p:nvPr>
            <p:ph type="sldNum" sz="quarter" idx="5"/>
          </p:nvPr>
        </p:nvSpPr>
        <p:spPr/>
        <p:txBody>
          <a:bodyPr/>
          <a:lstStyle/>
          <a:p>
            <a:fld id="{CFDB0265-CDCE-4ED3-A7B0-D791FBC902B8}" type="slidenum">
              <a:rPr lang="ko-KR" altLang="en-US" smtClean="0"/>
              <a:t>39</a:t>
            </a:fld>
            <a:endParaRPr lang="ko-KR" altLang="en-US"/>
          </a:p>
        </p:txBody>
      </p:sp>
    </p:spTree>
    <p:extLst>
      <p:ext uri="{BB962C8B-B14F-4D97-AF65-F5344CB8AC3E}">
        <p14:creationId xmlns:p14="http://schemas.microsoft.com/office/powerpoint/2010/main" val="3637302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总的测试结果显示，</a:t>
            </a:r>
            <a:r>
              <a:rPr lang="en-US" altLang="zh-CN" dirty="0"/>
              <a:t>StreamPIM</a:t>
            </a:r>
            <a:r>
              <a:rPr lang="zh-CN" altLang="en-US" dirty="0"/>
              <a:t>的运算速度和能耗是比较突出的。相较于传统的平台，可以达到</a:t>
            </a:r>
            <a:r>
              <a:rPr lang="en-US" altLang="zh-CN" dirty="0"/>
              <a:t>39.1</a:t>
            </a:r>
            <a:r>
              <a:rPr lang="zh-CN" altLang="en-US" dirty="0"/>
              <a:t>倍的速度提升和</a:t>
            </a:r>
            <a:r>
              <a:rPr lang="en-US" altLang="zh-CN" dirty="0"/>
              <a:t>58.4</a:t>
            </a:r>
            <a:r>
              <a:rPr lang="zh-CN" altLang="en-US" dirty="0"/>
              <a:t>倍的能耗降低。与</a:t>
            </a:r>
            <a:r>
              <a:rPr lang="en-US" altLang="zh-CN" dirty="0"/>
              <a:t>CORUSCANT</a:t>
            </a:r>
            <a:r>
              <a:rPr lang="zh-CN" altLang="en-US" dirty="0"/>
              <a:t>相比，仍然有</a:t>
            </a:r>
            <a:r>
              <a:rPr lang="en-US" altLang="zh-CN" dirty="0"/>
              <a:t>2.5</a:t>
            </a:r>
            <a:r>
              <a:rPr lang="zh-CN" altLang="en-US" dirty="0"/>
              <a:t>倍的提速和</a:t>
            </a:r>
            <a:r>
              <a:rPr lang="en-US" altLang="zh-CN" dirty="0"/>
              <a:t>3.6</a:t>
            </a:r>
            <a:r>
              <a:rPr lang="zh-CN" altLang="en-US" dirty="0"/>
              <a:t>倍的能耗降低。</a:t>
            </a:r>
          </a:p>
        </p:txBody>
      </p:sp>
      <p:sp>
        <p:nvSpPr>
          <p:cNvPr id="4" name="灯片编号占位符 3"/>
          <p:cNvSpPr>
            <a:spLocks noGrp="1"/>
          </p:cNvSpPr>
          <p:nvPr>
            <p:ph type="sldNum" sz="quarter" idx="5"/>
          </p:nvPr>
        </p:nvSpPr>
        <p:spPr/>
        <p:txBody>
          <a:bodyPr/>
          <a:lstStyle/>
          <a:p>
            <a:fld id="{CFDB0265-CDCE-4ED3-A7B0-D791FBC902B8}" type="slidenum">
              <a:rPr lang="ko-KR" altLang="en-US" smtClean="0"/>
              <a:t>40</a:t>
            </a:fld>
            <a:endParaRPr lang="ko-KR" altLang="en-US"/>
          </a:p>
        </p:txBody>
      </p:sp>
    </p:spTree>
    <p:extLst>
      <p:ext uri="{BB962C8B-B14F-4D97-AF65-F5344CB8AC3E}">
        <p14:creationId xmlns:p14="http://schemas.microsoft.com/office/powerpoint/2010/main" val="2756620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如下的</a:t>
            </a:r>
            <a:r>
              <a:rPr lang="en-US" altLang="zh-CN" dirty="0"/>
              <a:t>Breakdown</a:t>
            </a:r>
            <a:r>
              <a:rPr lang="zh-CN" altLang="en-US" dirty="0"/>
              <a:t>结果展示了</a:t>
            </a:r>
            <a:r>
              <a:rPr lang="en-US" altLang="zh-CN" dirty="0"/>
              <a:t>StreamPIM</a:t>
            </a:r>
            <a:r>
              <a:rPr lang="zh-CN" altLang="en-US" dirty="0"/>
              <a:t>的优势所在。在速度上，我们可以发现大多数的数据传输时间与计算时间是重叠的，这是由于</a:t>
            </a:r>
            <a:r>
              <a:rPr lang="en-US" altLang="zh-CN" dirty="0"/>
              <a:t>StreamPIM</a:t>
            </a:r>
            <a:r>
              <a:rPr lang="zh-CN" altLang="en-US" dirty="0"/>
              <a:t>采用的流式计算可以很大程度掩盖数据传输的开销。在能耗上，我们可以看到，与</a:t>
            </a:r>
            <a:r>
              <a:rPr lang="en-US" altLang="zh-CN" dirty="0"/>
              <a:t>CORUSCANT</a:t>
            </a:r>
            <a:r>
              <a:rPr lang="zh-CN" altLang="en-US" dirty="0"/>
              <a:t>相比，能效较低的写操作在</a:t>
            </a:r>
            <a:r>
              <a:rPr lang="en-US" altLang="zh-CN" dirty="0"/>
              <a:t>StreamPIM</a:t>
            </a:r>
            <a:r>
              <a:rPr lang="zh-CN" altLang="en-US" dirty="0"/>
              <a:t>中有显著的减少。这样的结果也可以说明，在</a:t>
            </a:r>
            <a:r>
              <a:rPr lang="en-US" altLang="zh-CN" dirty="0"/>
              <a:t>StreamPIM</a:t>
            </a:r>
            <a:r>
              <a:rPr lang="zh-CN" altLang="en-US" dirty="0"/>
              <a:t>中由读写操作引入的数据转移开销被较好地消除了。</a:t>
            </a:r>
          </a:p>
        </p:txBody>
      </p:sp>
      <p:sp>
        <p:nvSpPr>
          <p:cNvPr id="4" name="灯片编号占位符 3"/>
          <p:cNvSpPr>
            <a:spLocks noGrp="1"/>
          </p:cNvSpPr>
          <p:nvPr>
            <p:ph type="sldNum" sz="quarter" idx="5"/>
          </p:nvPr>
        </p:nvSpPr>
        <p:spPr/>
        <p:txBody>
          <a:bodyPr/>
          <a:lstStyle/>
          <a:p>
            <a:fld id="{CFDB0265-CDCE-4ED3-A7B0-D791FBC902B8}" type="slidenum">
              <a:rPr lang="ko-KR" altLang="en-US" smtClean="0"/>
              <a:t>41</a:t>
            </a:fld>
            <a:endParaRPr lang="ko-KR" altLang="en-US"/>
          </a:p>
        </p:txBody>
      </p:sp>
    </p:spTree>
    <p:extLst>
      <p:ext uri="{BB962C8B-B14F-4D97-AF65-F5344CB8AC3E}">
        <p14:creationId xmlns:p14="http://schemas.microsoft.com/office/powerpoint/2010/main" val="3878809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我们关注的第二个挑战是传统</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DRAM</a:t>
            </a: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技术在存储密度等角度正面临继续发展的困境。为此，业界已经提出了多种非易失性内存作为</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DRAM</a:t>
            </a: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的替代方案。如下的表格展示了不同内存技术在访问速度、存储密度、能耗和可靠性等不同角度上的粗略比较。</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可以看到，赛道存储（</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RM</a:t>
            </a: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）在多个角度都具有突出的表现。</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a:t>
            </a:r>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4</a:t>
            </a:fld>
            <a:endParaRPr lang="ko-KR" altLang="en-US"/>
          </a:p>
        </p:txBody>
      </p:sp>
    </p:spTree>
    <p:extLst>
      <p:ext uri="{BB962C8B-B14F-4D97-AF65-F5344CB8AC3E}">
        <p14:creationId xmlns:p14="http://schemas.microsoft.com/office/powerpoint/2010/main" val="3350423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a:effectLst/>
                <a:latin typeface="BIZ UDPGothic" panose="020B0400000000000000" pitchFamily="34" charset="-128"/>
                <a:cs typeface="Arial" panose="020B0604020202020204" pitchFamily="34" charset="0"/>
              </a:rPr>
              <a:t>最后</a:t>
            </a:r>
            <a:r>
              <a:rPr lang="zh-CN" altLang="en-US" sz="1800" dirty="0">
                <a:effectLst/>
                <a:latin typeface="BIZ UDPGothic" panose="020B0400000000000000" pitchFamily="34" charset="-128"/>
                <a:cs typeface="Arial" panose="020B0604020202020204" pitchFamily="34" charset="0"/>
              </a:rPr>
              <a:t>对本工作进行一定的总结。</a:t>
            </a:r>
            <a:r>
              <a:rPr lang="en-US" altLang="zh-CN" sz="1800" dirty="0">
                <a:effectLst/>
                <a:latin typeface="BIZ UDPGothic" panose="020B0400000000000000" pitchFamily="34" charset="-128"/>
                <a:cs typeface="Arial" panose="020B0604020202020204" pitchFamily="34" charset="0"/>
              </a:rPr>
              <a:t>StreamPIM</a:t>
            </a:r>
            <a:r>
              <a:rPr lang="zh-CN" altLang="en-US" sz="1800" dirty="0">
                <a:effectLst/>
                <a:latin typeface="BIZ UDPGothic" panose="020B0400000000000000" pitchFamily="34" charset="-128"/>
                <a:cs typeface="Arial" panose="020B0604020202020204" pitchFamily="34" charset="0"/>
              </a:rPr>
              <a:t>关注如下的挑战，即在传统的基于</a:t>
            </a:r>
            <a:r>
              <a:rPr lang="en-US" altLang="zh-CN" sz="1800" dirty="0">
                <a:effectLst/>
                <a:latin typeface="BIZ UDPGothic" panose="020B0400000000000000" pitchFamily="34" charset="-128"/>
                <a:cs typeface="Arial" panose="020B0604020202020204" pitchFamily="34" charset="0"/>
              </a:rPr>
              <a:t>CMOS</a:t>
            </a:r>
            <a:r>
              <a:rPr lang="zh-CN" altLang="en-US" sz="1800" dirty="0">
                <a:effectLst/>
                <a:latin typeface="BIZ UDPGothic" panose="020B0400000000000000" pitchFamily="34" charset="-128"/>
                <a:cs typeface="Arial" panose="020B0604020202020204" pitchFamily="34" charset="0"/>
              </a:rPr>
              <a:t>的存内计算平台中，数据转移的开销仍然存在并较为昂贵。</a:t>
            </a:r>
            <a:r>
              <a:rPr lang="en-US" altLang="zh-CN" sz="1800" dirty="0">
                <a:effectLst/>
                <a:latin typeface="BIZ UDPGothic" panose="020B0400000000000000" pitchFamily="34" charset="-128"/>
                <a:cs typeface="Arial" panose="020B0604020202020204" pitchFamily="34" charset="0"/>
              </a:rPr>
              <a:t>StreamPIM</a:t>
            </a:r>
            <a:r>
              <a:rPr lang="zh-CN" altLang="en-US" sz="1800" dirty="0">
                <a:effectLst/>
                <a:latin typeface="BIZ UDPGothic" panose="020B0400000000000000" pitchFamily="34" charset="-128"/>
                <a:cs typeface="Arial" panose="020B0604020202020204" pitchFamily="34" charset="0"/>
              </a:rPr>
              <a:t>基于一项关键的物理发现，即直接基于赛道来搭建逻辑计算单元并直接通过移动操作实现运算是可行的。基于这一发现，我们设计了</a:t>
            </a:r>
            <a:r>
              <a:rPr lang="en-US" altLang="zh-CN" sz="1800" dirty="0">
                <a:effectLst/>
                <a:latin typeface="BIZ UDPGothic" panose="020B0400000000000000" pitchFamily="34" charset="-128"/>
                <a:cs typeface="Arial" panose="020B0604020202020204" pitchFamily="34" charset="0"/>
              </a:rPr>
              <a:t>StreamPIM</a:t>
            </a:r>
            <a:r>
              <a:rPr lang="zh-CN" altLang="en-US" sz="1800" dirty="0">
                <a:effectLst/>
                <a:latin typeface="BIZ UDPGothic" panose="020B0400000000000000" pitchFamily="34" charset="-128"/>
                <a:cs typeface="Arial" panose="020B0604020202020204" pitchFamily="34" charset="0"/>
              </a:rPr>
              <a:t>，通过结合赛道处理器、赛道总线和一定的优化措施，成功地减少了存内计算平台中的数据转移开销。</a:t>
            </a:r>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42</a:t>
            </a:fld>
            <a:endParaRPr lang="ko-KR" altLang="en-US"/>
          </a:p>
        </p:txBody>
      </p:sp>
    </p:spTree>
    <p:extLst>
      <p:ext uri="{BB962C8B-B14F-4D97-AF65-F5344CB8AC3E}">
        <p14:creationId xmlns:p14="http://schemas.microsoft.com/office/powerpoint/2010/main" val="1130365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effectLst/>
                <a:latin typeface="BIZ UDPGothic" panose="020B0400000000000000" pitchFamily="34" charset="-128"/>
                <a:cs typeface="Arial" panose="020B0604020202020204" pitchFamily="34" charset="0"/>
              </a:rPr>
              <a:t>这里我将简单地为大家介绍一下赛道存储。</a:t>
            </a:r>
            <a:endParaRPr lang="en-US" altLang="zh-CN" sz="1800" dirty="0">
              <a:effectLst/>
              <a:latin typeface="BIZ UDPGothic" panose="020B0400000000000000" pitchFamily="34" charset="-128"/>
              <a:cs typeface="Arial" panose="020B0604020202020204" pitchFamily="34" charset="0"/>
            </a:endParaRPr>
          </a:p>
          <a:p>
            <a:r>
              <a:rPr lang="zh-CN" altLang="en-US" sz="1800" dirty="0">
                <a:effectLst/>
                <a:latin typeface="BIZ UDPGothic" panose="020B0400000000000000" pitchFamily="34" charset="-128"/>
                <a:cs typeface="Arial" panose="020B0604020202020204" pitchFamily="34" charset="0"/>
              </a:rPr>
              <a:t>赛道存储的一个核心概念是赛道（</a:t>
            </a:r>
            <a:r>
              <a:rPr lang="en-US" altLang="zh-CN" sz="1800" dirty="0">
                <a:effectLst/>
                <a:latin typeface="BIZ UDPGothic" panose="020B0400000000000000" pitchFamily="34" charset="-128"/>
                <a:cs typeface="Arial" panose="020B0604020202020204" pitchFamily="34" charset="0"/>
              </a:rPr>
              <a:t>racetrack</a:t>
            </a:r>
            <a:r>
              <a:rPr lang="zh-CN" altLang="en-US" sz="1800" dirty="0">
                <a:effectLst/>
                <a:latin typeface="BIZ UDPGothic" panose="020B0400000000000000" pitchFamily="34" charset="-128"/>
                <a:cs typeface="Arial" panose="020B0604020202020204" pitchFamily="34" charset="0"/>
              </a:rPr>
              <a:t>）。一条赛道即一条纳米线，其上载有多个磁畴（</a:t>
            </a:r>
            <a:r>
              <a:rPr lang="en-US" altLang="zh-CN" sz="1800" dirty="0">
                <a:effectLst/>
                <a:latin typeface="BIZ UDPGothic" panose="020B0400000000000000" pitchFamily="34" charset="-128"/>
                <a:cs typeface="Arial" panose="020B0604020202020204" pitchFamily="34" charset="0"/>
              </a:rPr>
              <a:t>domain</a:t>
            </a:r>
            <a:r>
              <a:rPr lang="zh-CN" altLang="en-US" sz="1800" dirty="0">
                <a:effectLst/>
                <a:latin typeface="BIZ UDPGothic" panose="020B0400000000000000" pitchFamily="34" charset="-128"/>
                <a:cs typeface="Arial" panose="020B0604020202020204" pitchFamily="34" charset="0"/>
              </a:rPr>
              <a:t>）和磁畴壁（</a:t>
            </a:r>
            <a:r>
              <a:rPr lang="en-US" altLang="zh-CN" sz="1800" dirty="0">
                <a:effectLst/>
                <a:latin typeface="BIZ UDPGothic" panose="020B0400000000000000" pitchFamily="34" charset="-128"/>
                <a:cs typeface="Arial" panose="020B0604020202020204" pitchFamily="34" charset="0"/>
              </a:rPr>
              <a:t>domain-wall</a:t>
            </a:r>
            <a:r>
              <a:rPr lang="zh-CN" altLang="en-US" sz="1800" dirty="0">
                <a:effectLst/>
                <a:latin typeface="BIZ UDPGothic" panose="020B0400000000000000" pitchFamily="34" charset="-128"/>
                <a:cs typeface="Arial" panose="020B0604020202020204" pitchFamily="34" charset="0"/>
              </a:rPr>
              <a:t>），按照一维的空间结构排列。</a:t>
            </a:r>
            <a:endParaRPr lang="en-US" altLang="zh-CN" sz="1800" dirty="0">
              <a:effectLst/>
              <a:latin typeface="BIZ UDPGothic" panose="020B0400000000000000" pitchFamily="34" charset="-128"/>
              <a:cs typeface="Arial" panose="020B0604020202020204" pitchFamily="34" charset="0"/>
            </a:endParaRPr>
          </a:p>
          <a:p>
            <a:r>
              <a:rPr lang="zh-CN" altLang="en-US" sz="1800" dirty="0">
                <a:effectLst/>
                <a:latin typeface="BIZ UDPGothic" panose="020B0400000000000000" pitchFamily="34" charset="-128"/>
                <a:cs typeface="Arial" panose="020B0604020202020204" pitchFamily="34" charset="0"/>
              </a:rPr>
              <a:t>其中，磁畴即基本的存储单元，可存储一个比特；磁畴壁则用于分隔不同磁畴。</a:t>
            </a:r>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5</a:t>
            </a:fld>
            <a:endParaRPr lang="ko-KR" altLang="en-US"/>
          </a:p>
        </p:txBody>
      </p:sp>
    </p:spTree>
    <p:extLst>
      <p:ext uri="{BB962C8B-B14F-4D97-AF65-F5344CB8AC3E}">
        <p14:creationId xmlns:p14="http://schemas.microsoft.com/office/powerpoint/2010/main" val="4065759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800" dirty="0">
                <a:effectLst/>
                <a:latin typeface="BIZ UDPGothic" panose="020B0400000000000000" pitchFamily="34" charset="-128"/>
                <a:cs typeface="Arial" panose="020B0604020202020204" pitchFamily="34" charset="0"/>
              </a:rPr>
              <a:t>我们可通过访问接口对赛道存储进行读写操作。</a:t>
            </a:r>
            <a:r>
              <a:rPr lang="en-US" altLang="zh-CN" sz="1800" dirty="0">
                <a:effectLst/>
                <a:latin typeface="BIZ UDPGothic" panose="020B0400000000000000" pitchFamily="34" charset="-128"/>
                <a:cs typeface="Arial" panose="020B0604020202020204" pitchFamily="34" charset="0"/>
              </a:rPr>
              <a:t>#</a:t>
            </a:r>
          </a:p>
          <a:p>
            <a:r>
              <a:rPr lang="zh-CN" altLang="en-US" sz="1800" dirty="0">
                <a:effectLst/>
                <a:latin typeface="BIZ UDPGothic" panose="020B0400000000000000" pitchFamily="34" charset="-128"/>
                <a:cs typeface="Arial" panose="020B0604020202020204" pitchFamily="34" charset="0"/>
              </a:rPr>
              <a:t>通过在访问接口以及访问接口之下的特定磁畴施加电流，我们可以将数据读出或者写入该磁畴。由于这一操作涉及到电信号和磁信号的转换，并且同时只处理单个比特，因此对赛道存储来说读写操作较为昂贵。</a:t>
            </a:r>
            <a:r>
              <a:rPr lang="en-US" altLang="zh-CN" sz="1800" dirty="0">
                <a:effectLst/>
                <a:latin typeface="BIZ UDPGothic" panose="020B0400000000000000" pitchFamily="34" charset="-128"/>
                <a:cs typeface="Arial" panose="020B0604020202020204" pitchFamily="34" charset="0"/>
              </a:rPr>
              <a:t>#</a:t>
            </a:r>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6</a:t>
            </a:fld>
            <a:endParaRPr lang="ko-KR" altLang="en-US"/>
          </a:p>
        </p:txBody>
      </p:sp>
    </p:spTree>
    <p:extLst>
      <p:ext uri="{BB962C8B-B14F-4D97-AF65-F5344CB8AC3E}">
        <p14:creationId xmlns:p14="http://schemas.microsoft.com/office/powerpoint/2010/main" val="173019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赛道存储还支持一类特殊的操作，即移动操作。</a:t>
            </a:r>
            <a:endParaRPr lang="en-US" altLang="zh-CN" sz="1800" kern="100" dirty="0">
              <a:effectLst/>
              <a:latin typeface="BIZ UDPGothic" panose="020B0400000000000000" pitchFamily="34" charset="-128"/>
              <a:ea typeface="等线" panose="02010600030101010101" pitchFamily="2" charset="-122"/>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通过在整条赛道上施加横向的电流，</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a:t>
            </a: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其上的磁畴和磁畴壁可以同时沿电流方向移动。</a:t>
            </a:r>
            <a:endParaRPr lang="en-US" altLang="zh-CN" sz="1800" kern="100" dirty="0">
              <a:effectLst/>
              <a:latin typeface="BIZ UDPGothic" panose="020B0400000000000000" pitchFamily="34" charset="-128"/>
              <a:ea typeface="等线" panose="02010600030101010101" pitchFamily="2" charset="-122"/>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由于移动操作不涉及电磁信号的转换，并且可以同时处理多个比特，因此其开销相对较低。</a:t>
            </a:r>
            <a:endParaRPr lang="zh-CN" altLang="zh-CN" sz="1800" kern="100" dirty="0">
              <a:effectLst/>
              <a:latin typeface="等线" panose="02010600030101010101" pitchFamily="2" charset="-122"/>
              <a:ea typeface="等线" panose="02010600030101010101" pitchFamily="2" charset="-122"/>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CFDB0265-CDCE-4ED3-A7B0-D791FBC902B8}" type="slidenum">
              <a:rPr lang="ko-KR" altLang="en-US" smtClean="0"/>
              <a:t>7</a:t>
            </a:fld>
            <a:endParaRPr lang="ko-KR" altLang="en-US"/>
          </a:p>
        </p:txBody>
      </p:sp>
    </p:spTree>
    <p:extLst>
      <p:ext uri="{BB962C8B-B14F-4D97-AF65-F5344CB8AC3E}">
        <p14:creationId xmlns:p14="http://schemas.microsoft.com/office/powerpoint/2010/main" val="411309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9131A-C5E7-7242-B37D-9EF39AE8FAF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9C43E82-FC89-0300-B68B-E0B1FE71CB5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BAF9742-61C7-105C-91FC-3C8F843BA9B6}"/>
              </a:ext>
            </a:extLst>
          </p:cNvPr>
          <p:cNvSpPr>
            <a:spLocks noGrp="1"/>
          </p:cNvSpPr>
          <p:nvPr>
            <p:ph type="body" idx="1"/>
          </p:nvPr>
        </p:nvSpPr>
        <p:spPr/>
        <p:txBody>
          <a:bodyPr/>
          <a:lstStyle/>
          <a:p>
            <a:r>
              <a:rPr lang="zh-CN" altLang="en-US" sz="1800" dirty="0">
                <a:effectLst/>
                <a:latin typeface="BIZ UDPGothic" panose="020B0400000000000000" pitchFamily="34" charset="-128"/>
                <a:cs typeface="Arial" panose="020B0604020202020204" pitchFamily="34" charset="0"/>
              </a:rPr>
              <a:t>此前的许多工作都针对赛道存储进行了存内计算的设计。然而，绝大多数工作采用基于</a:t>
            </a:r>
            <a:r>
              <a:rPr lang="en-US" altLang="zh-CN" sz="1800" dirty="0">
                <a:effectLst/>
                <a:latin typeface="BIZ UDPGothic" panose="020B0400000000000000" pitchFamily="34" charset="-128"/>
                <a:cs typeface="Arial" panose="020B0604020202020204" pitchFamily="34" charset="0"/>
              </a:rPr>
              <a:t>CMOS</a:t>
            </a:r>
            <a:r>
              <a:rPr lang="zh-CN" altLang="en-US" sz="1800" dirty="0">
                <a:effectLst/>
                <a:latin typeface="BIZ UDPGothic" panose="020B0400000000000000" pitchFamily="34" charset="-128"/>
                <a:cs typeface="Arial" panose="020B0604020202020204" pitchFamily="34" charset="0"/>
              </a:rPr>
              <a:t>的计算单元，并使用读写操作来在赛道和计算单元之间传输数据。</a:t>
            </a:r>
            <a:endParaRPr lang="zh-CN" altLang="en-US" dirty="0"/>
          </a:p>
        </p:txBody>
      </p:sp>
      <p:sp>
        <p:nvSpPr>
          <p:cNvPr id="4" name="灯片编号占位符 3">
            <a:extLst>
              <a:ext uri="{FF2B5EF4-FFF2-40B4-BE49-F238E27FC236}">
                <a16:creationId xmlns:a16="http://schemas.microsoft.com/office/drawing/2014/main" id="{B2C381CF-3B01-40B3-EC85-4B019E862BFE}"/>
              </a:ext>
            </a:extLst>
          </p:cNvPr>
          <p:cNvSpPr>
            <a:spLocks noGrp="1"/>
          </p:cNvSpPr>
          <p:nvPr>
            <p:ph type="sldNum" sz="quarter" idx="5"/>
          </p:nvPr>
        </p:nvSpPr>
        <p:spPr/>
        <p:txBody>
          <a:bodyPr/>
          <a:lstStyle/>
          <a:p>
            <a:fld id="{CFDB0265-CDCE-4ED3-A7B0-D791FBC902B8}" type="slidenum">
              <a:rPr lang="ko-KR" altLang="en-US" smtClean="0"/>
              <a:t>8</a:t>
            </a:fld>
            <a:endParaRPr lang="ko-KR" altLang="en-US"/>
          </a:p>
        </p:txBody>
      </p:sp>
    </p:spTree>
    <p:extLst>
      <p:ext uri="{BB962C8B-B14F-4D97-AF65-F5344CB8AC3E}">
        <p14:creationId xmlns:p14="http://schemas.microsoft.com/office/powerpoint/2010/main" val="2304684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虽然这些工作可能会对读写操作进行一些特殊的优化，但是由于它们仍然引入了电磁转换开销，这些操作仍很昂贵。测试结果显示读写所占的开销可以达到</a:t>
            </a:r>
            <a:r>
              <a:rPr lang="en-US" altLang="zh-CN" sz="1800" kern="100" dirty="0">
                <a:effectLst/>
                <a:latin typeface="BIZ UDPGothic" panose="020B0400000000000000" pitchFamily="34" charset="-128"/>
                <a:ea typeface="等线" panose="02010600030101010101" pitchFamily="2" charset="-122"/>
                <a:cs typeface="Arial" panose="020B0604020202020204" pitchFamily="34" charset="0"/>
              </a:rPr>
              <a:t>50~70%</a:t>
            </a:r>
            <a:r>
              <a:rPr lang="zh-CN" altLang="en-US" sz="1800" kern="100" dirty="0">
                <a:effectLst/>
                <a:latin typeface="BIZ UDPGothic" panose="020B0400000000000000" pitchFamily="34" charset="-128"/>
                <a:ea typeface="等线" panose="02010600030101010101" pitchFamily="2" charset="-122"/>
                <a:cs typeface="Arial" panose="020B0604020202020204" pitchFamily="34" charset="0"/>
              </a:rPr>
              <a:t>。</a:t>
            </a:r>
            <a:endParaRPr lang="zh-CN" altLang="zh-CN" sz="1800" kern="100" dirty="0">
              <a:effectLst/>
              <a:latin typeface="等线" panose="02010600030101010101" pitchFamily="2" charset="-122"/>
              <a:ea typeface="等线" panose="02010600030101010101" pitchFamily="2" charset="-122"/>
              <a:cs typeface="Arial" panose="020B0604020202020204" pitchFamily="34" charset="0"/>
            </a:endParaRPr>
          </a:p>
        </p:txBody>
      </p:sp>
      <p:sp>
        <p:nvSpPr>
          <p:cNvPr id="4" name="灯片编号占位符 3"/>
          <p:cNvSpPr>
            <a:spLocks noGrp="1"/>
          </p:cNvSpPr>
          <p:nvPr>
            <p:ph type="sldNum" sz="quarter" idx="5"/>
          </p:nvPr>
        </p:nvSpPr>
        <p:spPr/>
        <p:txBody>
          <a:bodyPr/>
          <a:lstStyle/>
          <a:p>
            <a:fld id="{CFDB0265-CDCE-4ED3-A7B0-D791FBC902B8}" type="slidenum">
              <a:rPr lang="ko-KR" altLang="en-US" smtClean="0"/>
              <a:t>9</a:t>
            </a:fld>
            <a:endParaRPr lang="ko-KR" altLang="en-US"/>
          </a:p>
        </p:txBody>
      </p:sp>
    </p:spTree>
    <p:extLst>
      <p:ext uri="{BB962C8B-B14F-4D97-AF65-F5344CB8AC3E}">
        <p14:creationId xmlns:p14="http://schemas.microsoft.com/office/powerpoint/2010/main" val="1144703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p:nvPr>
        </p:nvSpPr>
        <p:spPr>
          <a:xfrm>
            <a:off x="1" y="805974"/>
            <a:ext cx="10027919" cy="2417763"/>
          </a:xfrm>
          <a:prstGeom prst="rect">
            <a:avLst/>
          </a:prstGeom>
        </p:spPr>
        <p:txBody>
          <a:bodyPr anchor="ctr"/>
          <a:lstStyle>
            <a:lvl1pPr algn="ctr">
              <a:defRPr sz="4400" b="1">
                <a:solidFill>
                  <a:srgbClr val="FFC000"/>
                </a:solidFill>
                <a:latin typeface="Noto Sans CJK KR Black" panose="020B0A00000000000000" pitchFamily="34" charset="-127"/>
                <a:ea typeface="Noto Sans CJK KR Black" panose="020B0A00000000000000" pitchFamily="34" charset="-127"/>
              </a:defRPr>
            </a:lvl1pPr>
          </a:lstStyle>
          <a:p>
            <a:endParaRPr lang="en-US" dirty="0"/>
          </a:p>
        </p:txBody>
      </p:sp>
      <p:sp>
        <p:nvSpPr>
          <p:cNvPr id="4" name="Subtitle 2"/>
          <p:cNvSpPr>
            <a:spLocks noGrp="1"/>
          </p:cNvSpPr>
          <p:nvPr>
            <p:ph type="subTitle" idx="1"/>
          </p:nvPr>
        </p:nvSpPr>
        <p:spPr>
          <a:xfrm>
            <a:off x="2727958" y="4400236"/>
            <a:ext cx="9243061" cy="621344"/>
          </a:xfrm>
          <a:prstGeom prst="rect">
            <a:avLst/>
          </a:prstGeom>
        </p:spPr>
        <p:txBody>
          <a:bodyPr/>
          <a:lstStyle>
            <a:lvl1pPr marL="0" indent="0" algn="r">
              <a:buNone/>
              <a:defRPr sz="3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5" name="텍스트 개체 틀 7"/>
          <p:cNvSpPr>
            <a:spLocks noGrp="1"/>
          </p:cNvSpPr>
          <p:nvPr>
            <p:ph type="body" sz="quarter" idx="10" hasCustomPrompt="1"/>
          </p:nvPr>
        </p:nvSpPr>
        <p:spPr>
          <a:xfrm>
            <a:off x="106679" y="111043"/>
            <a:ext cx="5930900" cy="323852"/>
          </a:xfrm>
          <a:prstGeom prst="rect">
            <a:avLst/>
          </a:prstGeom>
        </p:spPr>
        <p:txBody>
          <a:bodyPr lIns="0" rIns="0" anchor="ctr"/>
          <a:lstStyle>
            <a:lvl1pPr marL="0" indent="0">
              <a:buNone/>
              <a:defRPr sz="2000" i="1">
                <a:solidFill>
                  <a:schemeClr val="tx1">
                    <a:lumMod val="50000"/>
                    <a:lumOff val="50000"/>
                  </a:schemeClr>
                </a:solidFill>
              </a:defRPr>
            </a:lvl1pPr>
          </a:lstStyle>
          <a:p>
            <a:pPr lvl="0"/>
            <a:r>
              <a:rPr lang="en-US" altLang="ko-KR" dirty="0"/>
              <a:t>Conference name</a:t>
            </a:r>
            <a:endParaRPr lang="ko-KR" altLang="en-US" dirty="0"/>
          </a:p>
        </p:txBody>
      </p:sp>
      <p:sp>
        <p:nvSpPr>
          <p:cNvPr id="6" name="부제목 2"/>
          <p:cNvSpPr txBox="1"/>
          <p:nvPr userDrawn="1"/>
        </p:nvSpPr>
        <p:spPr>
          <a:xfrm>
            <a:off x="1253950" y="5333530"/>
            <a:ext cx="9371110" cy="4521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b="1" dirty="0">
                <a:solidFill>
                  <a:srgbClr val="9A0001"/>
                </a:solidFill>
                <a:latin typeface="Calibri" panose="020F0502020204030204" pitchFamily="34" charset="0"/>
                <a:cs typeface="Calibri" panose="020F0502020204030204" pitchFamily="34" charset="0"/>
              </a:rPr>
              <a:t>C</a:t>
            </a:r>
            <a:r>
              <a:rPr lang="en-US" sz="3200" b="1" dirty="0">
                <a:latin typeface="Calibri" panose="020F0502020204030204" pitchFamily="34" charset="0"/>
                <a:cs typeface="Calibri" panose="020F0502020204030204" pitchFamily="34" charset="0"/>
              </a:rPr>
              <a:t>omputer </a:t>
            </a:r>
            <a:r>
              <a:rPr lang="en-US" sz="3200" b="1" dirty="0">
                <a:solidFill>
                  <a:srgbClr val="9A0001"/>
                </a:solidFill>
                <a:latin typeface="Calibri" panose="020F0502020204030204" pitchFamily="34" charset="0"/>
                <a:cs typeface="Calibri" panose="020F0502020204030204" pitchFamily="34" charset="0"/>
              </a:rPr>
              <a:t>H</a:t>
            </a:r>
            <a:r>
              <a:rPr lang="en-US" sz="3200" b="1" dirty="0">
                <a:solidFill>
                  <a:schemeClr val="tx1"/>
                </a:solidFill>
                <a:latin typeface="Calibri" panose="020F0502020204030204" pitchFamily="34" charset="0"/>
                <a:cs typeface="Calibri" panose="020F0502020204030204" pitchFamily="34" charset="0"/>
              </a:rPr>
              <a:t>ardware</a:t>
            </a:r>
            <a:r>
              <a:rPr lang="en-US" sz="3200" b="1" dirty="0">
                <a:latin typeface="Calibri" panose="020F0502020204030204" pitchFamily="34" charset="0"/>
                <a:cs typeface="Calibri" panose="020F0502020204030204" pitchFamily="34" charset="0"/>
              </a:rPr>
              <a:t> </a:t>
            </a:r>
            <a:r>
              <a:rPr lang="en-US" sz="3200" b="1" dirty="0">
                <a:solidFill>
                  <a:srgbClr val="9A0001"/>
                </a:solidFill>
                <a:latin typeface="Calibri" panose="020F0502020204030204" pitchFamily="34" charset="0"/>
                <a:cs typeface="Calibri" panose="020F0502020204030204" pitchFamily="34" charset="0"/>
              </a:rPr>
              <a:t>A</a:t>
            </a:r>
            <a:r>
              <a:rPr lang="en-US" sz="3200" b="1" dirty="0">
                <a:latin typeface="Calibri" panose="020F0502020204030204" pitchFamily="34" charset="0"/>
                <a:cs typeface="Calibri" panose="020F0502020204030204" pitchFamily="34" charset="0"/>
              </a:rPr>
              <a:t>nd </a:t>
            </a:r>
            <a:r>
              <a:rPr lang="en-US" sz="3200" b="1" dirty="0">
                <a:solidFill>
                  <a:srgbClr val="9A0001"/>
                </a:solidFill>
                <a:latin typeface="Calibri" panose="020F0502020204030204" pitchFamily="34" charset="0"/>
                <a:cs typeface="Calibri" panose="020F0502020204030204" pitchFamily="34" charset="0"/>
              </a:rPr>
              <a:t>S</a:t>
            </a:r>
            <a:r>
              <a:rPr lang="en-US" sz="3200" b="1" dirty="0">
                <a:latin typeface="Calibri" panose="020F0502020204030204" pitchFamily="34" charset="0"/>
                <a:cs typeface="Calibri" panose="020F0502020204030204" pitchFamily="34" charset="0"/>
              </a:rPr>
              <a:t>ystem </a:t>
            </a:r>
            <a:r>
              <a:rPr lang="en-US" sz="3200" b="1" dirty="0">
                <a:solidFill>
                  <a:srgbClr val="9A0001"/>
                </a:solidFill>
                <a:latin typeface="Calibri" panose="020F0502020204030204" pitchFamily="34" charset="0"/>
                <a:cs typeface="Calibri" panose="020F0502020204030204" pitchFamily="34" charset="0"/>
              </a:rPr>
              <a:t>E</a:t>
            </a:r>
            <a:r>
              <a:rPr lang="en-US" sz="3200" b="1" dirty="0">
                <a:latin typeface="Calibri" panose="020F0502020204030204" pitchFamily="34" charset="0"/>
                <a:cs typeface="Calibri" panose="020F0502020204030204" pitchFamily="34" charset="0"/>
              </a:rPr>
              <a:t>volution Laboratory</a:t>
            </a:r>
          </a:p>
        </p:txBody>
      </p:sp>
      <p:grpSp>
        <p:nvGrpSpPr>
          <p:cNvPr id="7" name="组合 6">
            <a:extLst>
              <a:ext uri="{FF2B5EF4-FFF2-40B4-BE49-F238E27FC236}">
                <a16:creationId xmlns:a16="http://schemas.microsoft.com/office/drawing/2014/main" id="{D9471183-EE2E-2E50-94F0-ABB926C52095}"/>
              </a:ext>
            </a:extLst>
          </p:cNvPr>
          <p:cNvGrpSpPr/>
          <p:nvPr userDrawn="1"/>
        </p:nvGrpSpPr>
        <p:grpSpPr>
          <a:xfrm>
            <a:off x="1137107" y="5785709"/>
            <a:ext cx="9800943" cy="1072291"/>
            <a:chOff x="1476657" y="5776076"/>
            <a:chExt cx="9800943" cy="1072291"/>
          </a:xfrm>
        </p:grpSpPr>
        <p:pic>
          <p:nvPicPr>
            <p:cNvPr id="8" name="图片 7">
              <a:extLst>
                <a:ext uri="{FF2B5EF4-FFF2-40B4-BE49-F238E27FC236}">
                  <a16:creationId xmlns:a16="http://schemas.microsoft.com/office/drawing/2014/main" id="{B0552520-E73E-7660-5975-9793282DF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657" y="5877389"/>
              <a:ext cx="3647793" cy="754225"/>
            </a:xfrm>
            <a:prstGeom prst="rect">
              <a:avLst/>
            </a:prstGeom>
          </p:spPr>
        </p:pic>
        <p:pic>
          <p:nvPicPr>
            <p:cNvPr id="9" name="图片 8">
              <a:extLst>
                <a:ext uri="{FF2B5EF4-FFF2-40B4-BE49-F238E27FC236}">
                  <a16:creationId xmlns:a16="http://schemas.microsoft.com/office/drawing/2014/main" id="{1B04F515-7402-06AC-93EC-DABEDC0B84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450" y="5776076"/>
              <a:ext cx="3076575" cy="1072291"/>
            </a:xfrm>
            <a:prstGeom prst="rect">
              <a:avLst/>
            </a:prstGeom>
          </p:spPr>
        </p:pic>
        <p:pic>
          <p:nvPicPr>
            <p:cNvPr id="10" name="图片 9">
              <a:extLst>
                <a:ext uri="{FF2B5EF4-FFF2-40B4-BE49-F238E27FC236}">
                  <a16:creationId xmlns:a16="http://schemas.microsoft.com/office/drawing/2014/main" id="{51E51DCA-07F1-409C-4B1A-B9FB00912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1025" y="5776076"/>
              <a:ext cx="3076575" cy="1056736"/>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3"/>
          <p:cNvSpPr>
            <a:spLocks noGrp="1"/>
          </p:cNvSpPr>
          <p:nvPr>
            <p:ph type="dt" sz="half" idx="10"/>
          </p:nvPr>
        </p:nvSpPr>
        <p:spPr/>
        <p:txBody>
          <a:bodyPr/>
          <a:lstStyle>
            <a:lvl1pPr>
              <a:defRPr/>
            </a:lvl1pPr>
          </a:lstStyle>
          <a:p>
            <a:pPr>
              <a:defRPr/>
            </a:pPr>
            <a:fld id="{C0532B7B-0D7F-4118-82B3-57D90CA60B55}" type="datetime4">
              <a:rPr lang="en-US" altLang="zh-CN"/>
              <a:pPr>
                <a:defRPr/>
              </a:pPr>
              <a:t>June 15, 2024</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5C646F-34FF-4D37-A17B-D68B65F71DFD}" type="slidenum">
              <a:rPr lang="en-US" altLang="zh-CN"/>
              <a:pPr>
                <a:defRPr/>
              </a:pPr>
              <a:t>‹#›</a:t>
            </a:fld>
            <a:endParaRPr lang="en-US" altLang="zh-CN"/>
          </a:p>
        </p:txBody>
      </p:sp>
    </p:spTree>
    <p:extLst>
      <p:ext uri="{BB962C8B-B14F-4D97-AF65-F5344CB8AC3E}">
        <p14:creationId xmlns:p14="http://schemas.microsoft.com/office/powerpoint/2010/main" val="27251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上下">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 name="页脚占位符 3"/>
          <p:cNvSpPr>
            <a:spLocks noGrp="1"/>
          </p:cNvSpPr>
          <p:nvPr>
            <p:ph type="ftr" sz="quarter" idx="11"/>
          </p:nvPr>
        </p:nvSpPr>
        <p:spPr>
          <a:xfrm>
            <a:off x="523874" y="6356353"/>
            <a:ext cx="11277601" cy="365125"/>
          </a:xfrm>
        </p:spPr>
        <p:txBody>
          <a:bodyPr/>
          <a:lstStyle/>
          <a:p>
            <a:endParaRPr lang="zh-CN" altLang="en-US" dirty="0"/>
          </a:p>
        </p:txBody>
      </p:sp>
      <p:sp>
        <p:nvSpPr>
          <p:cNvPr id="5" name="灯片编号占位符 4"/>
          <p:cNvSpPr>
            <a:spLocks noGrp="1"/>
          </p:cNvSpPr>
          <p:nvPr>
            <p:ph type="sldNum" sz="quarter" idx="12"/>
          </p:nvPr>
        </p:nvSpPr>
        <p:spPr/>
        <p:txBody>
          <a:bodyPr/>
          <a:lstStyle/>
          <a:p>
            <a:fld id="{B33F7469-D28B-482F-B1B6-3B8E7CF51519}" type="slidenum">
              <a:rPr lang="zh-CN" altLang="en-US" smtClean="0"/>
              <a:pPr/>
              <a:t>‹#›</a:t>
            </a:fld>
            <a:endParaRPr lang="zh-CN" altLang="en-US" dirty="0"/>
          </a:p>
        </p:txBody>
      </p:sp>
      <p:sp>
        <p:nvSpPr>
          <p:cNvPr id="6" name="内容占位符 3"/>
          <p:cNvSpPr>
            <a:spLocks noGrp="1"/>
          </p:cNvSpPr>
          <p:nvPr>
            <p:ph sz="quarter" idx="13"/>
          </p:nvPr>
        </p:nvSpPr>
        <p:spPr>
          <a:xfrm>
            <a:off x="523876" y="1323975"/>
            <a:ext cx="11277601" cy="4852988"/>
          </a:xfrm>
        </p:spPr>
        <p:txBody>
          <a:bodyPr anchor="t"/>
          <a:lstStyle>
            <a:lvl1pPr algn="l">
              <a:defRPr/>
            </a:lvl1pPr>
            <a:lvl2pPr algn="l">
              <a:defRPr/>
            </a:lvl2pPr>
            <a:lvl3pPr algn="l">
              <a:defRPr/>
            </a:lvl3pPr>
            <a:lvl4pPr algn="l">
              <a:defRPr/>
            </a:lvl4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p:txBody>
      </p:sp>
    </p:spTree>
    <p:extLst>
      <p:ext uri="{BB962C8B-B14F-4D97-AF65-F5344CB8AC3E}">
        <p14:creationId xmlns:p14="http://schemas.microsoft.com/office/powerpoint/2010/main" val="1673499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14" name="제목 13"/>
          <p:cNvSpPr>
            <a:spLocks noGrp="1"/>
          </p:cNvSpPr>
          <p:nvPr>
            <p:ph type="title" hasCustomPrompt="1"/>
          </p:nvPr>
        </p:nvSpPr>
        <p:spPr>
          <a:xfrm>
            <a:off x="863139" y="955965"/>
            <a:ext cx="10515600" cy="2310938"/>
          </a:xfrm>
          <a:prstGeom prst="rect">
            <a:avLst/>
          </a:prstGeom>
        </p:spPr>
        <p:txBody>
          <a:bodyPr anchor="ctr"/>
          <a:lstStyle>
            <a:lvl1pPr algn="ctr">
              <a:defRPr sz="4000" b="1">
                <a:solidFill>
                  <a:schemeClr val="bg1"/>
                </a:solidFill>
                <a:latin typeface="Adobe 고딕 Std B" panose="020B0800000000000000" pitchFamily="34" charset="-127"/>
                <a:ea typeface="Adobe 고딕 Std B" panose="020B0800000000000000" pitchFamily="34" charset="-127"/>
              </a:defRPr>
            </a:lvl1pPr>
          </a:lstStyle>
          <a:p>
            <a:r>
              <a:rPr lang="en-US" altLang="ko-KR" dirty="0"/>
              <a:t>Title</a:t>
            </a:r>
            <a:endParaRPr lang="en-US" dirty="0"/>
          </a:p>
        </p:txBody>
      </p:sp>
    </p:spTree>
    <p:extLst>
      <p:ext uri="{BB962C8B-B14F-4D97-AF65-F5344CB8AC3E}">
        <p14:creationId xmlns:p14="http://schemas.microsoft.com/office/powerpoint/2010/main" val="173519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313942" y="653755"/>
            <a:ext cx="9371293" cy="2852737"/>
          </a:xfrm>
          <a:prstGeom prst="rect">
            <a:avLst/>
          </a:prstGeom>
        </p:spPr>
        <p:txBody>
          <a:bodyPr anchor="b"/>
          <a:lstStyle>
            <a:lvl1pPr>
              <a:defRPr sz="5400">
                <a:latin typeface="Bell Gothic Std Black" panose="020B0706020202040204" pitchFamily="34" charset="0"/>
                <a:cs typeface="Arial" panose="020B0604020202020204" pitchFamily="34" charset="0"/>
              </a:defRPr>
            </a:lvl1pPr>
          </a:lstStyle>
          <a:p>
            <a:r>
              <a:rPr lang="en-US" altLang="ko-KR" dirty="0"/>
              <a:t>Title</a:t>
            </a:r>
            <a:endParaRPr lang="ko-KR" altLang="en-US" dirty="0"/>
          </a:p>
        </p:txBody>
      </p:sp>
      <p:sp>
        <p:nvSpPr>
          <p:cNvPr id="3" name="텍스트 개체 틀 2"/>
          <p:cNvSpPr>
            <a:spLocks noGrp="1"/>
          </p:cNvSpPr>
          <p:nvPr>
            <p:ph type="body" idx="1" hasCustomPrompt="1"/>
          </p:nvPr>
        </p:nvSpPr>
        <p:spPr>
          <a:xfrm>
            <a:off x="313943" y="3700702"/>
            <a:ext cx="9371293" cy="1500187"/>
          </a:xfrm>
          <a:prstGeom prst="rect">
            <a:avLst/>
          </a:prstGeom>
        </p:spPr>
        <p:txBody>
          <a:bodyPr/>
          <a:lstStyle>
            <a:lvl1pPr marL="0" indent="0">
              <a:buNone/>
              <a:defRPr sz="2800">
                <a:solidFill>
                  <a:schemeClr val="tx1">
                    <a:tint val="75000"/>
                  </a:schemeClr>
                </a:solidFill>
                <a:latin typeface="Bell Gothic Std Light" panose="020B0606020203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Title</a:t>
            </a:r>
            <a:endParaRPr lang="ko-KR" altLang="en-US" dirty="0"/>
          </a:p>
        </p:txBody>
      </p:sp>
    </p:spTree>
    <p:extLst>
      <p:ext uri="{BB962C8B-B14F-4D97-AF65-F5344CB8AC3E}">
        <p14:creationId xmlns:p14="http://schemas.microsoft.com/office/powerpoint/2010/main" val="2222983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85801" y="132371"/>
            <a:ext cx="11242588" cy="632402"/>
          </a:xfrm>
          <a:prstGeom prst="rect">
            <a:avLst/>
          </a:prstGeom>
        </p:spPr>
        <p:txBody>
          <a:bodyPr anchor="ctr"/>
          <a:lstStyle>
            <a:lvl1pPr algn="l">
              <a:defRPr sz="40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4" name="내용 개체 틀 2">
            <a:extLst>
              <a:ext uri="{FF2B5EF4-FFF2-40B4-BE49-F238E27FC236}">
                <a16:creationId xmlns:a16="http://schemas.microsoft.com/office/drawing/2014/main" id="{FB61FA16-BD45-43F9-A93C-DCDF68F6F076}"/>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2775609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5597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3985630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세로 제목 및 텍스트">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31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3186223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33301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5" name="Title 1"/>
          <p:cNvSpPr>
            <a:spLocks noGrp="1"/>
          </p:cNvSpPr>
          <p:nvPr>
            <p:ph type="ctrTitle"/>
          </p:nvPr>
        </p:nvSpPr>
        <p:spPr>
          <a:xfrm>
            <a:off x="1" y="805974"/>
            <a:ext cx="10027919" cy="2417763"/>
          </a:xfrm>
          <a:prstGeom prst="rect">
            <a:avLst/>
          </a:prstGeom>
        </p:spPr>
        <p:txBody>
          <a:bodyPr anchor="ctr"/>
          <a:lstStyle>
            <a:lvl1pPr algn="ctr">
              <a:defRPr sz="4400" b="1">
                <a:solidFill>
                  <a:srgbClr val="FFC000"/>
                </a:solidFill>
                <a:latin typeface="Noto Sans CJK KR Black" panose="020B0A00000000000000" pitchFamily="34" charset="-127"/>
                <a:ea typeface="Noto Sans CJK KR Black" panose="020B0A00000000000000" pitchFamily="34" charset="-127"/>
              </a:defRPr>
            </a:lvl1pPr>
          </a:lstStyle>
          <a:p>
            <a:endParaRPr lang="en-US" dirty="0"/>
          </a:p>
        </p:txBody>
      </p:sp>
      <p:sp>
        <p:nvSpPr>
          <p:cNvPr id="6" name="텍스트 개체 틀 7"/>
          <p:cNvSpPr>
            <a:spLocks noGrp="1"/>
          </p:cNvSpPr>
          <p:nvPr>
            <p:ph type="body" sz="quarter" idx="10" hasCustomPrompt="1"/>
          </p:nvPr>
        </p:nvSpPr>
        <p:spPr>
          <a:xfrm>
            <a:off x="106679" y="111043"/>
            <a:ext cx="5930900" cy="323852"/>
          </a:xfrm>
          <a:prstGeom prst="rect">
            <a:avLst/>
          </a:prstGeom>
        </p:spPr>
        <p:txBody>
          <a:bodyPr lIns="0" rIns="0" anchor="ctr"/>
          <a:lstStyle>
            <a:lvl1pPr marL="0" indent="0">
              <a:buNone/>
              <a:defRPr sz="2000" i="1">
                <a:solidFill>
                  <a:schemeClr val="tx1">
                    <a:lumMod val="50000"/>
                    <a:lumOff val="50000"/>
                  </a:schemeClr>
                </a:solidFill>
              </a:defRPr>
            </a:lvl1pPr>
          </a:lstStyle>
          <a:p>
            <a:pPr lvl="0"/>
            <a:r>
              <a:rPr lang="en-US" altLang="ko-KR" dirty="0"/>
              <a:t>Conference name</a:t>
            </a:r>
            <a:endParaRPr lang="ko-KR" altLang="en-US" dirty="0"/>
          </a:p>
        </p:txBody>
      </p:sp>
      <p:sp>
        <p:nvSpPr>
          <p:cNvPr id="7" name="Subtitle 2"/>
          <p:cNvSpPr>
            <a:spLocks noGrp="1"/>
          </p:cNvSpPr>
          <p:nvPr>
            <p:ph type="subTitle" idx="1"/>
          </p:nvPr>
        </p:nvSpPr>
        <p:spPr>
          <a:xfrm>
            <a:off x="2727958" y="4400236"/>
            <a:ext cx="9243061" cy="621344"/>
          </a:xfrm>
          <a:prstGeom prst="rect">
            <a:avLst/>
          </a:prstGeom>
        </p:spPr>
        <p:txBody>
          <a:bodyPr/>
          <a:lstStyle>
            <a:lvl1pPr marL="0" indent="0" algn="r">
              <a:buNone/>
              <a:defRPr sz="3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5" name="图片 14"/>
          <p:cNvPicPr>
            <a:picLocks noChangeAspect="1"/>
          </p:cNvPicPr>
          <p:nvPr userDrawn="1"/>
        </p:nvPicPr>
        <p:blipFill rotWithShape="1">
          <a:blip r:embed="rId2"/>
          <a:srcRect t="10985" b="7405"/>
          <a:stretch>
            <a:fillRect/>
          </a:stretch>
        </p:blipFill>
        <p:spPr>
          <a:xfrm>
            <a:off x="2631598" y="5809129"/>
            <a:ext cx="3509482" cy="104887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2034356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2044929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687814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1292474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990242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1239610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1837786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416702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1308326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50105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2024/6/15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2939085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1164097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58725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1380424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12806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217728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3453042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503258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1677049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313267" y="18256"/>
            <a:ext cx="11599333" cy="756445"/>
          </a:xfrm>
          <a:prstGeom prst="rect">
            <a:avLst/>
          </a:prstGeom>
        </p:spPr>
        <p:txBody>
          <a:bodyPr anchor="ctr"/>
          <a:lstStyle>
            <a:lvl1pPr algn="l">
              <a:defRPr sz="4400" b="1">
                <a:latin typeface="Calibri" panose="020F0502020204030204" pitchFamily="34" charset="0"/>
                <a:cs typeface="Calibri" panose="020F0502020204030204" pitchFamily="34" charset="0"/>
              </a:defRPr>
            </a:lvl1pPr>
          </a:lstStyle>
          <a:p>
            <a:r>
              <a:rPr lang="en-US" altLang="ko-KR" dirty="0"/>
              <a:t>Sub-title</a:t>
            </a:r>
            <a:endParaRPr lang="ko-KR" altLang="en-US" dirty="0"/>
          </a:p>
        </p:txBody>
      </p:sp>
      <p:sp>
        <p:nvSpPr>
          <p:cNvPr id="4" name="내용 개체 틀 2"/>
          <p:cNvSpPr>
            <a:spLocks noGrp="1"/>
          </p:cNvSpPr>
          <p:nvPr>
            <p:ph idx="1" hasCustomPrompt="1"/>
          </p:nvPr>
        </p:nvSpPr>
        <p:spPr>
          <a:xfrm>
            <a:off x="313267" y="881744"/>
            <a:ext cx="11599333" cy="5327650"/>
          </a:xfrm>
          <a:prstGeom prst="rect">
            <a:avLst/>
          </a:prstGeom>
        </p:spPr>
        <p:txBody>
          <a:bodyPr/>
          <a:lstStyle>
            <a:lvl1pPr marL="228600" indent="-228600">
              <a:buFont typeface="Wingdings" panose="05000000000000000000" pitchFamily="2" charset="2"/>
              <a:buChar char="Ø"/>
              <a:defRPr sz="2800" baseline="0">
                <a:latin typeface="Calibri" panose="020F0502020204030204" pitchFamily="34" charset="0"/>
                <a:cs typeface="Calibri" panose="020F0502020204030204" pitchFamily="34" charset="0"/>
              </a:defRPr>
            </a:lvl1pPr>
          </a:lstStyle>
          <a:p>
            <a:pPr lvl="0"/>
            <a:r>
              <a:rPr lang="en-US" altLang="ko-KR" dirty="0"/>
              <a:t>Contents</a:t>
            </a:r>
            <a:endParaRPr lang="ko-KR" altLang="en-US" dirty="0"/>
          </a:p>
        </p:txBody>
      </p:sp>
      <p:sp>
        <p:nvSpPr>
          <p:cNvPr id="5" name="텍스트 개체 틀 4"/>
          <p:cNvSpPr>
            <a:spLocks noGrp="1"/>
          </p:cNvSpPr>
          <p:nvPr>
            <p:ph type="body" sz="quarter" idx="10" hasCustomPrompt="1"/>
          </p:nvPr>
        </p:nvSpPr>
        <p:spPr>
          <a:xfrm>
            <a:off x="2232285" y="6450806"/>
            <a:ext cx="8015896" cy="407195"/>
          </a:xfrm>
          <a:prstGeom prst="rect">
            <a:avLst/>
          </a:prstGeom>
        </p:spPr>
        <p:txBody>
          <a:bodyPr lIns="0" tIns="0" rIns="0" bIns="0" anchor="ctr"/>
          <a:lstStyle>
            <a:lvl1pPr marL="0" indent="0">
              <a:lnSpc>
                <a:spcPct val="80000"/>
              </a:lnSpc>
              <a:spcBef>
                <a:spcPts val="0"/>
              </a:spcBef>
              <a:buNone/>
              <a:defRPr sz="1100" i="1">
                <a:solidFill>
                  <a:schemeClr val="bg1">
                    <a:lumMod val="50000"/>
                  </a:schemeClr>
                </a:solidFill>
                <a:latin typeface="Calibri" panose="020F0502020204030204" pitchFamily="34" charset="0"/>
                <a:cs typeface="Calibri" panose="020F0502020204030204" pitchFamily="34" charset="0"/>
              </a:defRPr>
            </a:lvl1pPr>
          </a:lstStyle>
          <a:p>
            <a:pPr lvl="0"/>
            <a:r>
              <a:rPr lang="en-US" altLang="ko-KR" dirty="0"/>
              <a:t>Source:</a:t>
            </a:r>
            <a:endParaRPr lang="ko-KR" altLang="en-US" dirty="0"/>
          </a:p>
        </p:txBody>
      </p:sp>
      <p:pic>
        <p:nvPicPr>
          <p:cNvPr id="7" name="图片 6"/>
          <p:cNvPicPr>
            <a:picLocks noChangeAspect="1"/>
          </p:cNvPicPr>
          <p:nvPr userDrawn="1"/>
        </p:nvPicPr>
        <p:blipFill rotWithShape="1">
          <a:blip r:embed="rId2"/>
          <a:srcRect l="3581" t="14924" r="4542" b="35051"/>
          <a:stretch>
            <a:fillRect/>
          </a:stretch>
        </p:blipFill>
        <p:spPr>
          <a:xfrm>
            <a:off x="313267" y="6450806"/>
            <a:ext cx="1825101" cy="36391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4" name="Rectangle 8"/>
          <p:cNvSpPr/>
          <p:nvPr/>
        </p:nvSpPr>
        <p:spPr>
          <a:xfrm>
            <a:off x="12001501" y="4846638"/>
            <a:ext cx="190500"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9"/>
          <p:cNvSpPr/>
          <p:nvPr/>
        </p:nvSpPr>
        <p:spPr>
          <a:xfrm>
            <a:off x="12001501" y="0"/>
            <a:ext cx="190500"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6" name="Date Placeholder 3"/>
          <p:cNvSpPr>
            <a:spLocks noGrp="1"/>
          </p:cNvSpPr>
          <p:nvPr>
            <p:ph type="dt" sz="half" idx="10"/>
          </p:nvPr>
        </p:nvSpPr>
        <p:spPr/>
        <p:txBody>
          <a:bodyPr/>
          <a:lstStyle>
            <a:lvl1pPr>
              <a:defRPr/>
            </a:lvl1pPr>
          </a:lstStyle>
          <a:p>
            <a:pPr>
              <a:defRPr/>
            </a:pPr>
            <a:fld id="{7FBBD30D-D984-4834-BEA7-A96E871018E4}" type="datetime4">
              <a:rPr lang="en-US" altLang="zh-CN"/>
              <a:pPr>
                <a:defRPr/>
              </a:pPr>
              <a:t>June 15, 2024</a:t>
            </a:fld>
            <a:endParaRPr lang="en-US" altLang="zh-CN"/>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3D59BC31-A3D1-4776-BF56-7B179E8EB8D5}" type="slidenum">
              <a:rPr lang="en-US" altLang="zh-CN"/>
              <a:pPr>
                <a:defRPr/>
              </a:pPr>
              <a:t>‹#›</a:t>
            </a:fld>
            <a:endParaRPr lang="en-US" altLang="zh-CN"/>
          </a:p>
        </p:txBody>
      </p:sp>
    </p:spTree>
    <p:extLst>
      <p:ext uri="{BB962C8B-B14F-4D97-AF65-F5344CB8AC3E}">
        <p14:creationId xmlns:p14="http://schemas.microsoft.com/office/powerpoint/2010/main" val="7389010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399F3F2B-E3F4-43B4-8CF3-0E23F01C452D}" type="datetimeFigureOut">
              <a:rPr lang="zh-CN" altLang="en-US" smtClean="0"/>
              <a:t>2024/6/15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6F0A1408-CA17-41D6-A3CA-9EBBA06C4BE2}"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399F3F2B-E3F4-43B4-8CF3-0E23F01C452D}" type="datetimeFigureOut">
              <a:rPr lang="zh-CN" altLang="en-US" smtClean="0"/>
              <a:t>2024/6/15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6F0A1408-CA17-41D6-A3CA-9EBBA06C4BE2}"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14" name="제목 13"/>
          <p:cNvSpPr>
            <a:spLocks noGrp="1"/>
          </p:cNvSpPr>
          <p:nvPr>
            <p:ph type="title" hasCustomPrompt="1"/>
          </p:nvPr>
        </p:nvSpPr>
        <p:spPr>
          <a:xfrm>
            <a:off x="863139" y="955965"/>
            <a:ext cx="10515600" cy="2310938"/>
          </a:xfrm>
          <a:prstGeom prst="rect">
            <a:avLst/>
          </a:prstGeom>
        </p:spPr>
        <p:txBody>
          <a:bodyPr anchor="ctr"/>
          <a:lstStyle>
            <a:lvl1pPr algn="ctr">
              <a:defRPr sz="4000" b="1">
                <a:solidFill>
                  <a:schemeClr val="bg1"/>
                </a:solidFill>
                <a:latin typeface="Adobe 고딕 Std B" panose="020B0800000000000000" pitchFamily="34" charset="-127"/>
                <a:ea typeface="Adobe 고딕 Std B" panose="020B0800000000000000" pitchFamily="34" charset="-127"/>
              </a:defRPr>
            </a:lvl1pPr>
          </a:lstStyle>
          <a:p>
            <a:r>
              <a:rPr lang="en-US" altLang="ko-KR" dirty="0"/>
              <a:t>Title</a:t>
            </a:r>
            <a:endParaRPr lang="en-US" dirty="0"/>
          </a:p>
        </p:txBody>
      </p:sp>
    </p:spTree>
    <p:extLst>
      <p:ext uri="{BB962C8B-B14F-4D97-AF65-F5344CB8AC3E}">
        <p14:creationId xmlns:p14="http://schemas.microsoft.com/office/powerpoint/2010/main" val="1918152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307545" y="132371"/>
            <a:ext cx="11620844" cy="632402"/>
          </a:xfrm>
          <a:prstGeom prst="rect">
            <a:avLst/>
          </a:prstGeom>
        </p:spPr>
        <p:txBody>
          <a:bodyPr anchor="ctr"/>
          <a:lstStyle>
            <a:lvl1pPr algn="ctr">
              <a:defRPr sz="32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4" name="내용 개체 틀 2">
            <a:extLst>
              <a:ext uri="{FF2B5EF4-FFF2-40B4-BE49-F238E27FC236}">
                <a16:creationId xmlns:a16="http://schemas.microsoft.com/office/drawing/2014/main" id="{F1842EFC-578C-4B18-B588-E40476D4A8F5}"/>
              </a:ext>
            </a:extLst>
          </p:cNvPr>
          <p:cNvSpPr>
            <a:spLocks noGrp="1"/>
          </p:cNvSpPr>
          <p:nvPr>
            <p:ph idx="1" hasCustomPrompt="1"/>
          </p:nvPr>
        </p:nvSpPr>
        <p:spPr>
          <a:xfrm>
            <a:off x="307543" y="955589"/>
            <a:ext cx="11620844" cy="5305168"/>
          </a:xfrm>
          <a:prstGeom prst="rect">
            <a:avLst/>
          </a:prstGeo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è"/>
              <a:defRPr/>
            </a:lvl2pPr>
            <a:lvl3pPr marL="1143000" indent="-228600">
              <a:buFont typeface="Courier New" panose="02070309020205020404" pitchFamily="49" charset="0"/>
              <a:buChar char="o"/>
              <a:defRPr/>
            </a:lvl3pPr>
          </a:lstStyle>
          <a:p>
            <a:pPr lvl="0"/>
            <a:r>
              <a:rPr lang="ko-KR" altLang="en-US" dirty="0"/>
              <a:t>마스터 텍스트 스타일 편집</a:t>
            </a:r>
          </a:p>
          <a:p>
            <a:pPr lvl="1"/>
            <a:r>
              <a:rPr lang="ko-KR" altLang="en-US" dirty="0"/>
              <a:t> 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Tree>
    <p:extLst>
      <p:ext uri="{BB962C8B-B14F-4D97-AF65-F5344CB8AC3E}">
        <p14:creationId xmlns:p14="http://schemas.microsoft.com/office/powerpoint/2010/main" val="2248493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구역 머리글">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313942" y="653755"/>
            <a:ext cx="5934457" cy="1575096"/>
          </a:xfrm>
          <a:prstGeom prst="rect">
            <a:avLst/>
          </a:prstGeom>
        </p:spPr>
        <p:txBody>
          <a:bodyPr anchor="b"/>
          <a:lstStyle>
            <a:lvl1pPr>
              <a:defRPr sz="5400">
                <a:latin typeface="Bell Gothic Std Black" panose="020B0706020202040204" pitchFamily="34" charset="0"/>
                <a:cs typeface="Arial" panose="020B0604020202020204" pitchFamily="34" charset="0"/>
              </a:defRPr>
            </a:lvl1pPr>
          </a:lstStyle>
          <a:p>
            <a:r>
              <a:rPr lang="en-US" altLang="ko-KR" dirty="0"/>
              <a:t>Title</a:t>
            </a:r>
            <a:endParaRPr lang="ko-KR" altLang="en-US" dirty="0"/>
          </a:p>
        </p:txBody>
      </p:sp>
      <p:sp>
        <p:nvSpPr>
          <p:cNvPr id="3" name="텍스트 개체 틀 2"/>
          <p:cNvSpPr>
            <a:spLocks noGrp="1"/>
          </p:cNvSpPr>
          <p:nvPr>
            <p:ph type="body" idx="1" hasCustomPrompt="1"/>
          </p:nvPr>
        </p:nvSpPr>
        <p:spPr>
          <a:xfrm>
            <a:off x="313943" y="2390776"/>
            <a:ext cx="5934456" cy="2810113"/>
          </a:xfrm>
          <a:prstGeom prst="rect">
            <a:avLst/>
          </a:prstGeom>
        </p:spPr>
        <p:txBody>
          <a:bodyPr/>
          <a:lstStyle>
            <a:lvl1pPr marL="0" indent="0">
              <a:buNone/>
              <a:defRPr sz="2800">
                <a:solidFill>
                  <a:schemeClr val="tx1">
                    <a:tint val="75000"/>
                  </a:schemeClr>
                </a:solidFill>
                <a:latin typeface="Bell Gothic Std Light" panose="020B0606020203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Title</a:t>
            </a:r>
            <a:endParaRPr lang="ko-KR" altLang="en-US" dirty="0"/>
          </a:p>
        </p:txBody>
      </p:sp>
    </p:spTree>
    <p:extLst>
      <p:ext uri="{BB962C8B-B14F-4D97-AF65-F5344CB8AC3E}">
        <p14:creationId xmlns:p14="http://schemas.microsoft.com/office/powerpoint/2010/main" val="41038452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2482544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1834508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2660990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2192575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85801" y="132371"/>
            <a:ext cx="11242588" cy="632402"/>
          </a:xfrm>
          <a:prstGeom prst="rect">
            <a:avLst/>
          </a:prstGeom>
        </p:spPr>
        <p:txBody>
          <a:bodyPr anchor="ctr"/>
          <a:lstStyle>
            <a:lvl1pPr algn="l">
              <a:defRPr sz="32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내용 개체 틀 2">
            <a:extLst>
              <a:ext uri="{FF2B5EF4-FFF2-40B4-BE49-F238E27FC236}">
                <a16:creationId xmlns:a16="http://schemas.microsoft.com/office/drawing/2014/main" id="{5C21BF33-F5D1-4590-A2E5-206BF7AB40F0}"/>
              </a:ext>
            </a:extLst>
          </p:cNvPr>
          <p:cNvSpPr>
            <a:spLocks noGrp="1"/>
          </p:cNvSpPr>
          <p:nvPr>
            <p:ph idx="1" hasCustomPrompt="1"/>
          </p:nvPr>
        </p:nvSpPr>
        <p:spPr>
          <a:xfrm>
            <a:off x="307543" y="955589"/>
            <a:ext cx="11620844" cy="5305168"/>
          </a:xfrm>
          <a:prstGeom prst="rect">
            <a:avLst/>
          </a:prstGeo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Courier New" panose="02070309020205020404" pitchFamily="49" charset="0"/>
              <a:buChar char="o"/>
              <a:defRPr/>
            </a:lvl3pPr>
          </a:lstStyle>
          <a:p>
            <a:pPr lvl="0"/>
            <a:r>
              <a:rPr lang="ko-KR" altLang="en-US" dirty="0"/>
              <a:t>마스터 텍스트 스타일 편집</a:t>
            </a:r>
          </a:p>
          <a:p>
            <a:pPr lvl="1"/>
            <a:r>
              <a:rPr lang="ko-KR" altLang="en-US" dirty="0"/>
              <a:t> 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Tree>
    <p:extLst>
      <p:ext uri="{BB962C8B-B14F-4D97-AF65-F5344CB8AC3E}">
        <p14:creationId xmlns:p14="http://schemas.microsoft.com/office/powerpoint/2010/main" val="411525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a:lvl1pPr>
          </a:lstStyle>
          <a:p>
            <a:pPr>
              <a:defRPr/>
            </a:pPr>
            <a:fld id="{A021B959-688F-4C2A-984E-8EEC969622E7}" type="datetime4">
              <a:rPr lang="en-US" altLang="zh-CN"/>
              <a:pPr>
                <a:defRPr/>
              </a:pPr>
              <a:t>June 15, 2024</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88CE3E-7ACC-4BFC-9D90-8A3C560DA429}" type="slidenum">
              <a:rPr lang="en-US" altLang="zh-CN"/>
              <a:pPr>
                <a:defRPr/>
              </a:pPr>
              <a:t>‹#›</a:t>
            </a:fld>
            <a:endParaRPr lang="en-US" altLang="zh-CN"/>
          </a:p>
        </p:txBody>
      </p:sp>
    </p:spTree>
    <p:extLst>
      <p:ext uri="{BB962C8B-B14F-4D97-AF65-F5344CB8AC3E}">
        <p14:creationId xmlns:p14="http://schemas.microsoft.com/office/powerpoint/2010/main" val="555695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제목 및 내용">
    <p:spTree>
      <p:nvGrpSpPr>
        <p:cNvPr id="1" name=""/>
        <p:cNvGrpSpPr/>
        <p:nvPr/>
      </p:nvGrpSpPr>
      <p:grpSpPr>
        <a:xfrm>
          <a:off x="0" y="0"/>
          <a:ext cx="0" cy="0"/>
          <a:chOff x="0" y="0"/>
          <a:chExt cx="0" cy="0"/>
        </a:xfrm>
      </p:grpSpPr>
      <p:sp>
        <p:nvSpPr>
          <p:cNvPr id="4" name="제목 1">
            <a:extLst>
              <a:ext uri="{FF2B5EF4-FFF2-40B4-BE49-F238E27FC236}">
                <a16:creationId xmlns:a16="http://schemas.microsoft.com/office/drawing/2014/main" id="{014F61D5-7643-4F48-A00E-ADF247A9B46B}"/>
              </a:ext>
            </a:extLst>
          </p:cNvPr>
          <p:cNvSpPr>
            <a:spLocks noGrp="1"/>
          </p:cNvSpPr>
          <p:nvPr>
            <p:ph type="title" hasCustomPrompt="1"/>
          </p:nvPr>
        </p:nvSpPr>
        <p:spPr>
          <a:xfrm>
            <a:off x="660401" y="104062"/>
            <a:ext cx="11267988" cy="353139"/>
          </a:xfrm>
          <a:prstGeom prst="rect">
            <a:avLst/>
          </a:prstGeom>
        </p:spPr>
        <p:txBody>
          <a:bodyPr anchor="ctr"/>
          <a:lstStyle>
            <a:lvl1pPr algn="l">
              <a:defRPr sz="36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5" name="Text Placeholder 7">
            <a:extLst>
              <a:ext uri="{FF2B5EF4-FFF2-40B4-BE49-F238E27FC236}">
                <a16:creationId xmlns:a16="http://schemas.microsoft.com/office/drawing/2014/main" id="{7B8547C3-1061-4D89-A161-AC750AFE6DBF}"/>
              </a:ext>
            </a:extLst>
          </p:cNvPr>
          <p:cNvSpPr>
            <a:spLocks noGrp="1"/>
          </p:cNvSpPr>
          <p:nvPr>
            <p:ph type="body" sz="quarter" idx="10"/>
          </p:nvPr>
        </p:nvSpPr>
        <p:spPr>
          <a:xfrm>
            <a:off x="659429" y="523876"/>
            <a:ext cx="11267988" cy="282575"/>
          </a:xfrm>
          <a:prstGeom prst="rect">
            <a:avLst/>
          </a:prstGeom>
        </p:spPr>
        <p:txBody>
          <a:bodyPr anchor="ctr"/>
          <a:lstStyle>
            <a:lvl1pPr marL="0" indent="0" algn="l">
              <a:buNone/>
              <a:defRPr sz="2400">
                <a:latin typeface="Arial" panose="020B0604020202020204" pitchFamily="34" charset="0"/>
                <a:cs typeface="Arial" panose="020B0604020202020204" pitchFamily="34" charset="0"/>
              </a:defRPr>
            </a:lvl1pPr>
          </a:lstStyle>
          <a:p>
            <a:pPr lvl="0"/>
            <a:r>
              <a:rPr lang="en-US" altLang="ko-KR" dirty="0"/>
              <a:t>Edit Master text styles</a:t>
            </a:r>
          </a:p>
        </p:txBody>
      </p:sp>
      <p:sp>
        <p:nvSpPr>
          <p:cNvPr id="6" name="내용 개체 틀 2">
            <a:extLst>
              <a:ext uri="{FF2B5EF4-FFF2-40B4-BE49-F238E27FC236}">
                <a16:creationId xmlns:a16="http://schemas.microsoft.com/office/drawing/2014/main" id="{A01B144B-AA3D-4E69-8536-346552CF52B5}"/>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2771515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5" name="Title 1"/>
          <p:cNvSpPr>
            <a:spLocks noGrp="1"/>
          </p:cNvSpPr>
          <p:nvPr>
            <p:ph type="ctrTitle"/>
          </p:nvPr>
        </p:nvSpPr>
        <p:spPr>
          <a:xfrm>
            <a:off x="1" y="805974"/>
            <a:ext cx="10027919" cy="2417763"/>
          </a:xfrm>
          <a:prstGeom prst="rect">
            <a:avLst/>
          </a:prstGeom>
        </p:spPr>
        <p:txBody>
          <a:bodyPr anchor="ctr"/>
          <a:lstStyle>
            <a:lvl1pPr algn="ctr">
              <a:defRPr sz="4400" b="1">
                <a:solidFill>
                  <a:srgbClr val="FFC000"/>
                </a:solidFill>
                <a:latin typeface="Noto Sans CJK KR Black" panose="020B0A00000000000000" pitchFamily="34" charset="-127"/>
                <a:ea typeface="Noto Sans CJK KR Black" panose="020B0A00000000000000" pitchFamily="34" charset="-127"/>
              </a:defRPr>
            </a:lvl1pPr>
          </a:lstStyle>
          <a:p>
            <a:endParaRPr lang="en-US" dirty="0"/>
          </a:p>
        </p:txBody>
      </p:sp>
      <p:sp>
        <p:nvSpPr>
          <p:cNvPr id="6" name="텍스트 개체 틀 7"/>
          <p:cNvSpPr>
            <a:spLocks noGrp="1"/>
          </p:cNvSpPr>
          <p:nvPr>
            <p:ph type="body" sz="quarter" idx="10" hasCustomPrompt="1"/>
          </p:nvPr>
        </p:nvSpPr>
        <p:spPr>
          <a:xfrm>
            <a:off x="106679" y="111043"/>
            <a:ext cx="5930900" cy="323852"/>
          </a:xfrm>
          <a:prstGeom prst="rect">
            <a:avLst/>
          </a:prstGeom>
        </p:spPr>
        <p:txBody>
          <a:bodyPr lIns="0" rIns="0" anchor="ctr"/>
          <a:lstStyle>
            <a:lvl1pPr marL="0" indent="0">
              <a:buNone/>
              <a:defRPr sz="2000" i="1">
                <a:solidFill>
                  <a:schemeClr val="tx1">
                    <a:lumMod val="50000"/>
                    <a:lumOff val="50000"/>
                  </a:schemeClr>
                </a:solidFill>
              </a:defRPr>
            </a:lvl1pPr>
          </a:lstStyle>
          <a:p>
            <a:pPr lvl="0"/>
            <a:r>
              <a:rPr lang="en-US" altLang="ko-KR" dirty="0"/>
              <a:t>Conference name</a:t>
            </a:r>
            <a:endParaRPr lang="ko-KR" altLang="en-US" dirty="0"/>
          </a:p>
        </p:txBody>
      </p:sp>
      <p:sp>
        <p:nvSpPr>
          <p:cNvPr id="7" name="Subtitle 2"/>
          <p:cNvSpPr>
            <a:spLocks noGrp="1"/>
          </p:cNvSpPr>
          <p:nvPr>
            <p:ph type="subTitle" idx="1"/>
          </p:nvPr>
        </p:nvSpPr>
        <p:spPr>
          <a:xfrm>
            <a:off x="2727958" y="4400236"/>
            <a:ext cx="9243061" cy="621344"/>
          </a:xfrm>
          <a:prstGeom prst="rect">
            <a:avLst/>
          </a:prstGeom>
        </p:spPr>
        <p:txBody>
          <a:bodyPr/>
          <a:lstStyle>
            <a:lvl1pPr marL="0" indent="0" algn="r">
              <a:buNone/>
              <a:defRPr sz="3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5" name="图片 14"/>
          <p:cNvPicPr>
            <a:picLocks noChangeAspect="1"/>
          </p:cNvPicPr>
          <p:nvPr userDrawn="1"/>
        </p:nvPicPr>
        <p:blipFill rotWithShape="1">
          <a:blip r:embed="rId2"/>
          <a:srcRect t="10985" b="7405"/>
          <a:stretch>
            <a:fillRect/>
          </a:stretch>
        </p:blipFill>
        <p:spPr>
          <a:xfrm>
            <a:off x="2631598" y="5809129"/>
            <a:ext cx="3509482" cy="1048871"/>
          </a:xfrm>
          <a:prstGeom prst="rect">
            <a:avLst/>
          </a:prstGeom>
        </p:spPr>
      </p:pic>
    </p:spTree>
    <p:extLst>
      <p:ext uri="{BB962C8B-B14F-4D97-AF65-F5344CB8AC3E}">
        <p14:creationId xmlns:p14="http://schemas.microsoft.com/office/powerpoint/2010/main" val="4233182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564204" y="136526"/>
            <a:ext cx="11348396" cy="663575"/>
          </a:xfrm>
          <a:prstGeom prst="rect">
            <a:avLst/>
          </a:prstGeom>
        </p:spPr>
        <p:txBody>
          <a:bodyPr/>
          <a:lstStyle>
            <a:lvl1pPr>
              <a:defRPr sz="4400" b="1">
                <a:latin typeface="+mn-lt"/>
                <a:cs typeface="Arial" panose="020B0604020202020204" pitchFamily="34" charset="0"/>
              </a:defRPr>
            </a:lvl1pPr>
          </a:lstStyle>
          <a:p>
            <a:r>
              <a:rPr lang="en-US" altLang="ko-KR" dirty="0"/>
              <a:t>Sub-title</a:t>
            </a:r>
            <a:endParaRPr lang="ko-KR" altLang="en-US" dirty="0"/>
          </a:p>
        </p:txBody>
      </p:sp>
      <p:sp>
        <p:nvSpPr>
          <p:cNvPr id="4" name="내용 개체 틀 2"/>
          <p:cNvSpPr>
            <a:spLocks noGrp="1"/>
          </p:cNvSpPr>
          <p:nvPr>
            <p:ph idx="1" hasCustomPrompt="1"/>
          </p:nvPr>
        </p:nvSpPr>
        <p:spPr>
          <a:xfrm>
            <a:off x="313267" y="882650"/>
            <a:ext cx="11599333" cy="5327650"/>
          </a:xfrm>
          <a:prstGeom prst="rect">
            <a:avLst/>
          </a:prstGeom>
        </p:spPr>
        <p:txBody>
          <a:bodyPr/>
          <a:lstStyle>
            <a:lvl1pPr marL="457200" indent="-457200">
              <a:buFont typeface="Wingdings" panose="05000000000000000000" pitchFamily="2" charset="2"/>
              <a:buChar char="Ø"/>
              <a:defRPr>
                <a:latin typeface="+mn-lt"/>
              </a:defRPr>
            </a:lvl1pPr>
          </a:lstStyle>
          <a:p>
            <a:pPr lvl="0"/>
            <a:r>
              <a:rPr lang="en-US" altLang="ko-KR" dirty="0"/>
              <a:t>Contents</a:t>
            </a:r>
            <a:endParaRPr lang="ko-KR" altLang="en-US" dirty="0"/>
          </a:p>
        </p:txBody>
      </p:sp>
      <p:sp>
        <p:nvSpPr>
          <p:cNvPr id="5" name="텍스트 개체 틀 4"/>
          <p:cNvSpPr>
            <a:spLocks noGrp="1"/>
          </p:cNvSpPr>
          <p:nvPr>
            <p:ph type="body" sz="quarter" idx="10" hasCustomPrompt="1"/>
          </p:nvPr>
        </p:nvSpPr>
        <p:spPr>
          <a:xfrm>
            <a:off x="2232285" y="6450806"/>
            <a:ext cx="8015896" cy="407195"/>
          </a:xfrm>
          <a:prstGeom prst="rect">
            <a:avLst/>
          </a:prstGeom>
        </p:spPr>
        <p:txBody>
          <a:bodyPr lIns="0" tIns="0" rIns="0" bIns="0" anchor="ctr"/>
          <a:lstStyle>
            <a:lvl1pPr marL="0" indent="0">
              <a:lnSpc>
                <a:spcPct val="80000"/>
              </a:lnSpc>
              <a:spcBef>
                <a:spcPts val="0"/>
              </a:spcBef>
              <a:buNone/>
              <a:defRPr sz="1100" i="1">
                <a:solidFill>
                  <a:schemeClr val="bg1">
                    <a:lumMod val="50000"/>
                  </a:schemeClr>
                </a:solidFill>
                <a:latin typeface="Calibri" panose="020F0502020204030204" pitchFamily="34" charset="0"/>
                <a:cs typeface="Calibri" panose="020F0502020204030204" pitchFamily="34" charset="0"/>
              </a:defRPr>
            </a:lvl1pPr>
          </a:lstStyle>
          <a:p>
            <a:pPr lvl="0"/>
            <a:r>
              <a:rPr lang="en-US" altLang="ko-KR" dirty="0"/>
              <a:t>Source:</a:t>
            </a:r>
            <a:endParaRPr lang="ko-KR" altLang="en-US" dirty="0"/>
          </a:p>
        </p:txBody>
      </p:sp>
      <p:pic>
        <p:nvPicPr>
          <p:cNvPr id="2" name="图片 1">
            <a:extLst>
              <a:ext uri="{FF2B5EF4-FFF2-40B4-BE49-F238E27FC236}">
                <a16:creationId xmlns:a16="http://schemas.microsoft.com/office/drawing/2014/main" id="{951C7B2A-1886-1323-2346-0F9EFF6F474F}"/>
              </a:ext>
            </a:extLst>
          </p:cNvPr>
          <p:cNvPicPr>
            <a:picLocks noChangeAspect="1"/>
          </p:cNvPicPr>
          <p:nvPr userDrawn="1"/>
        </p:nvPicPr>
        <p:blipFill rotWithShape="1">
          <a:blip r:embed="rId2"/>
          <a:srcRect l="3581" t="14924" r="4542" b="35051"/>
          <a:stretch>
            <a:fillRect/>
          </a:stretch>
        </p:blipFill>
        <p:spPr>
          <a:xfrm>
            <a:off x="313267" y="6450806"/>
            <a:ext cx="1825101" cy="363913"/>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564204" y="136526"/>
            <a:ext cx="11348396" cy="663575"/>
          </a:xfrm>
          <a:prstGeom prst="rect">
            <a:avLst/>
          </a:prstGeom>
        </p:spPr>
        <p:txBody>
          <a:bodyPr/>
          <a:lstStyle>
            <a:lvl1pPr>
              <a:defRPr sz="4400" b="1">
                <a:latin typeface="+mn-lt"/>
                <a:cs typeface="Arial" panose="020B0604020202020204" pitchFamily="34" charset="0"/>
              </a:defRPr>
            </a:lvl1pPr>
          </a:lstStyle>
          <a:p>
            <a:r>
              <a:rPr lang="en-US" altLang="ko-KR" dirty="0"/>
              <a:t>Sub-title</a:t>
            </a:r>
            <a:endParaRPr lang="ko-KR" altLang="en-US" dirty="0"/>
          </a:p>
        </p:txBody>
      </p:sp>
      <p:sp>
        <p:nvSpPr>
          <p:cNvPr id="4" name="내용 개체 틀 2"/>
          <p:cNvSpPr>
            <a:spLocks noGrp="1"/>
          </p:cNvSpPr>
          <p:nvPr>
            <p:ph idx="1" hasCustomPrompt="1"/>
          </p:nvPr>
        </p:nvSpPr>
        <p:spPr>
          <a:xfrm>
            <a:off x="313267" y="1440180"/>
            <a:ext cx="11599333" cy="4770120"/>
          </a:xfrm>
          <a:prstGeom prst="rect">
            <a:avLst/>
          </a:prstGeom>
        </p:spPr>
        <p:txBody>
          <a:bodyPr/>
          <a:lstStyle>
            <a:lvl1pPr marL="457200" indent="-457200">
              <a:buFont typeface="Wingdings" panose="05000000000000000000" pitchFamily="2" charset="2"/>
              <a:buChar char="Ø"/>
              <a:defRPr>
                <a:latin typeface="+mn-lt"/>
              </a:defRPr>
            </a:lvl1pPr>
          </a:lstStyle>
          <a:p>
            <a:pPr lvl="0"/>
            <a:r>
              <a:rPr lang="en-US" altLang="ko-KR" dirty="0"/>
              <a:t>Contents</a:t>
            </a:r>
            <a:endParaRPr lang="ko-KR" altLang="en-US" dirty="0"/>
          </a:p>
        </p:txBody>
      </p:sp>
      <p:pic>
        <p:nvPicPr>
          <p:cNvPr id="2" name="图片 1">
            <a:extLst>
              <a:ext uri="{FF2B5EF4-FFF2-40B4-BE49-F238E27FC236}">
                <a16:creationId xmlns:a16="http://schemas.microsoft.com/office/drawing/2014/main" id="{951C7B2A-1886-1323-2346-0F9EFF6F474F}"/>
              </a:ext>
            </a:extLst>
          </p:cNvPr>
          <p:cNvPicPr>
            <a:picLocks noChangeAspect="1"/>
          </p:cNvPicPr>
          <p:nvPr userDrawn="1"/>
        </p:nvPicPr>
        <p:blipFill rotWithShape="1">
          <a:blip r:embed="rId2"/>
          <a:srcRect l="3581" t="14924" r="4542" b="35051"/>
          <a:stretch>
            <a:fillRect/>
          </a:stretch>
        </p:blipFill>
        <p:spPr>
          <a:xfrm>
            <a:off x="313267" y="6450806"/>
            <a:ext cx="1825101" cy="363913"/>
          </a:xfrm>
          <a:prstGeom prst="rect">
            <a:avLst/>
          </a:prstGeom>
        </p:spPr>
      </p:pic>
      <p:sp>
        <p:nvSpPr>
          <p:cNvPr id="6" name="텍스트 개체 틀 4">
            <a:extLst>
              <a:ext uri="{FF2B5EF4-FFF2-40B4-BE49-F238E27FC236}">
                <a16:creationId xmlns:a16="http://schemas.microsoft.com/office/drawing/2014/main" id="{8A62F3F1-7C7D-DE60-DE7F-A8B58FA567E7}"/>
              </a:ext>
            </a:extLst>
          </p:cNvPr>
          <p:cNvSpPr>
            <a:spLocks noGrp="1"/>
          </p:cNvSpPr>
          <p:nvPr>
            <p:ph type="body" sz="quarter" idx="10" hasCustomPrompt="1"/>
          </p:nvPr>
        </p:nvSpPr>
        <p:spPr>
          <a:xfrm>
            <a:off x="686124" y="693895"/>
            <a:ext cx="8015896" cy="407195"/>
          </a:xfrm>
          <a:prstGeom prst="rect">
            <a:avLst/>
          </a:prstGeom>
        </p:spPr>
        <p:txBody>
          <a:bodyPr lIns="0" tIns="0" rIns="0" bIns="0" anchor="ctr"/>
          <a:lstStyle>
            <a:lvl1pPr marL="0" indent="0">
              <a:lnSpc>
                <a:spcPct val="80000"/>
              </a:lnSpc>
              <a:spcBef>
                <a:spcPts val="0"/>
              </a:spcBef>
              <a:buNone/>
              <a:defRPr sz="2000" b="0" i="0" baseline="0">
                <a:solidFill>
                  <a:schemeClr val="tx1"/>
                </a:solidFill>
                <a:latin typeface="Calibri" panose="020F0502020204030204" pitchFamily="34" charset="0"/>
                <a:cs typeface="Calibri" panose="020F0502020204030204" pitchFamily="34" charset="0"/>
              </a:defRPr>
            </a:lvl1pPr>
          </a:lstStyle>
          <a:p>
            <a:pPr lvl="0"/>
            <a:r>
              <a:rPr lang="en-US" altLang="ko-KR" dirty="0"/>
              <a:t>Source:</a:t>
            </a:r>
            <a:endParaRPr lang="ko-KR" altLang="en-US" dirty="0"/>
          </a:p>
        </p:txBody>
      </p:sp>
    </p:spTree>
    <p:extLst>
      <p:ext uri="{BB962C8B-B14F-4D97-AF65-F5344CB8AC3E}">
        <p14:creationId xmlns:p14="http://schemas.microsoft.com/office/powerpoint/2010/main" val="33675821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564204" y="136526"/>
            <a:ext cx="11348396" cy="663575"/>
          </a:xfrm>
          <a:prstGeom prst="rect">
            <a:avLst/>
          </a:prstGeom>
        </p:spPr>
        <p:txBody>
          <a:bodyPr/>
          <a:lstStyle>
            <a:lvl1pPr>
              <a:defRPr sz="4400" b="1">
                <a:latin typeface="+mn-lt"/>
                <a:cs typeface="Arial" panose="020B0604020202020204" pitchFamily="34" charset="0"/>
              </a:defRPr>
            </a:lvl1pPr>
          </a:lstStyle>
          <a:p>
            <a:r>
              <a:rPr lang="en-US" altLang="ko-KR" dirty="0"/>
              <a:t>Sub-title</a:t>
            </a:r>
            <a:endParaRPr lang="ko-KR" altLang="en-US" dirty="0"/>
          </a:p>
        </p:txBody>
      </p:sp>
      <p:sp>
        <p:nvSpPr>
          <p:cNvPr id="4" name="내용 개체 틀 2"/>
          <p:cNvSpPr>
            <a:spLocks noGrp="1"/>
          </p:cNvSpPr>
          <p:nvPr>
            <p:ph idx="1" hasCustomPrompt="1"/>
          </p:nvPr>
        </p:nvSpPr>
        <p:spPr>
          <a:xfrm>
            <a:off x="313267" y="882650"/>
            <a:ext cx="11599333" cy="5327650"/>
          </a:xfrm>
          <a:prstGeom prst="rect">
            <a:avLst/>
          </a:prstGeom>
        </p:spPr>
        <p:txBody>
          <a:bodyPr/>
          <a:lstStyle>
            <a:lvl1pPr marL="457200" indent="-457200">
              <a:buFont typeface="Wingdings" panose="05000000000000000000" pitchFamily="2" charset="2"/>
              <a:buChar char="Ø"/>
              <a:defRPr>
                <a:latin typeface="+mn-lt"/>
              </a:defRPr>
            </a:lvl1pPr>
          </a:lstStyle>
          <a:p>
            <a:pPr lvl="0"/>
            <a:r>
              <a:rPr lang="en-US" altLang="ko-KR" dirty="0"/>
              <a:t>Contents</a:t>
            </a:r>
            <a:endParaRPr lang="ko-KR" altLang="en-US" dirty="0"/>
          </a:p>
        </p:txBody>
      </p:sp>
      <p:sp>
        <p:nvSpPr>
          <p:cNvPr id="5" name="텍스트 개체 틀 4"/>
          <p:cNvSpPr>
            <a:spLocks noGrp="1"/>
          </p:cNvSpPr>
          <p:nvPr>
            <p:ph type="body" sz="quarter" idx="10" hasCustomPrompt="1"/>
          </p:nvPr>
        </p:nvSpPr>
        <p:spPr>
          <a:xfrm>
            <a:off x="2232285" y="6450806"/>
            <a:ext cx="8015896" cy="407195"/>
          </a:xfrm>
          <a:prstGeom prst="rect">
            <a:avLst/>
          </a:prstGeom>
        </p:spPr>
        <p:txBody>
          <a:bodyPr lIns="0" tIns="0" rIns="0" bIns="0" anchor="ctr"/>
          <a:lstStyle>
            <a:lvl1pPr marL="0" indent="0">
              <a:lnSpc>
                <a:spcPct val="80000"/>
              </a:lnSpc>
              <a:spcBef>
                <a:spcPts val="0"/>
              </a:spcBef>
              <a:buNone/>
              <a:defRPr sz="1100" i="1">
                <a:solidFill>
                  <a:schemeClr val="bg1">
                    <a:lumMod val="50000"/>
                  </a:schemeClr>
                </a:solidFill>
                <a:latin typeface="Calibri" panose="020F0502020204030204" pitchFamily="34" charset="0"/>
                <a:cs typeface="Calibri" panose="020F0502020204030204" pitchFamily="34" charset="0"/>
              </a:defRPr>
            </a:lvl1pPr>
          </a:lstStyle>
          <a:p>
            <a:pPr lvl="0"/>
            <a:r>
              <a:rPr lang="en-US" altLang="ko-KR" dirty="0"/>
              <a:t>Source:</a:t>
            </a:r>
            <a:endParaRPr lang="ko-KR" altLang="en-US" dirty="0"/>
          </a:p>
        </p:txBody>
      </p:sp>
      <p:pic>
        <p:nvPicPr>
          <p:cNvPr id="2" name="图片 1">
            <a:extLst>
              <a:ext uri="{FF2B5EF4-FFF2-40B4-BE49-F238E27FC236}">
                <a16:creationId xmlns:a16="http://schemas.microsoft.com/office/drawing/2014/main" id="{951C7B2A-1886-1323-2346-0F9EFF6F474F}"/>
              </a:ext>
            </a:extLst>
          </p:cNvPr>
          <p:cNvPicPr>
            <a:picLocks noChangeAspect="1"/>
          </p:cNvPicPr>
          <p:nvPr userDrawn="1"/>
        </p:nvPicPr>
        <p:blipFill rotWithShape="1">
          <a:blip r:embed="rId2"/>
          <a:srcRect l="3581" t="14924" r="4542" b="35051"/>
          <a:stretch>
            <a:fillRect/>
          </a:stretch>
        </p:blipFill>
        <p:spPr>
          <a:xfrm>
            <a:off x="313267" y="6450806"/>
            <a:ext cx="1825101" cy="363913"/>
          </a:xfrm>
          <a:prstGeom prst="rect">
            <a:avLst/>
          </a:prstGeom>
        </p:spPr>
      </p:pic>
      <p:sp>
        <p:nvSpPr>
          <p:cNvPr id="6" name="Rectangle: Rounded Corners 5">
            <a:extLst>
              <a:ext uri="{FF2B5EF4-FFF2-40B4-BE49-F238E27FC236}">
                <a16:creationId xmlns:a16="http://schemas.microsoft.com/office/drawing/2014/main" id="{E5F839F6-898A-4F70-8F17-91873A93A639}"/>
              </a:ext>
            </a:extLst>
          </p:cNvPr>
          <p:cNvSpPr/>
          <p:nvPr userDrawn="1"/>
        </p:nvSpPr>
        <p:spPr>
          <a:xfrm>
            <a:off x="3965135" y="167699"/>
            <a:ext cx="3027666" cy="632402"/>
          </a:xfrm>
          <a:prstGeom prst="roundRect">
            <a:avLst>
              <a:gd name="adj" fmla="val 5622"/>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a:p>
        </p:txBody>
      </p:sp>
      <p:pic>
        <p:nvPicPr>
          <p:cNvPr id="7" name="Picture 8" descr="Image result for clock icon">
            <a:extLst>
              <a:ext uri="{FF2B5EF4-FFF2-40B4-BE49-F238E27FC236}">
                <a16:creationId xmlns:a16="http://schemas.microsoft.com/office/drawing/2014/main" id="{4F418F65-B414-4F00-91DB-8800652CBEF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3556" b="96444" l="3556" r="98667">
                        <a14:foregroundMark x1="48444" y1="46667" x2="48444" y2="46667"/>
                        <a14:foregroundMark x1="52000" y1="44889" x2="52889" y2="47556"/>
                        <a14:foregroundMark x1="33778" y1="33333" x2="35556" y2="34667"/>
                        <a14:foregroundMark x1="40889" y1="40889" x2="44444" y2="44000"/>
                        <a14:foregroundMark x1="58667" y1="49333" x2="65778" y2="48444"/>
                        <a14:foregroundMark x1="87556" y1="20000" x2="90222" y2="23556"/>
                        <a14:foregroundMark x1="65778" y1="5778" x2="58222" y2="3556"/>
                        <a14:foregroundMark x1="97778" y1="36889" x2="98667" y2="41333"/>
                        <a14:foregroundMark x1="8000" y1="28889" x2="5333" y2="34667"/>
                        <a14:foregroundMark x1="6222" y1="66667" x2="10222" y2="72889"/>
                        <a14:foregroundMark x1="3556" y1="44889" x2="3556" y2="47556"/>
                        <a14:foregroundMark x1="28889" y1="92000" x2="42667" y2="95111"/>
                        <a14:foregroundMark x1="52000" y1="96444" x2="56444" y2="96444"/>
                      </a14:backgroundRemoval>
                    </a14:imgEffect>
                  </a14:imgLayer>
                </a14:imgProps>
              </a:ext>
              <a:ext uri="{28A0092B-C50C-407E-A947-70E740481C1C}">
                <a14:useLocalDpi xmlns:a14="http://schemas.microsoft.com/office/drawing/2010/main" val="0"/>
              </a:ext>
            </a:extLst>
          </a:blip>
          <a:srcRect/>
          <a:stretch>
            <a:fillRect/>
          </a:stretch>
        </p:blipFill>
        <p:spPr bwMode="auto">
          <a:xfrm>
            <a:off x="4038639" y="240997"/>
            <a:ext cx="485806" cy="48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203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2024/6/15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5" name="Title 1"/>
          <p:cNvSpPr>
            <a:spLocks noGrp="1"/>
          </p:cNvSpPr>
          <p:nvPr>
            <p:ph type="ctrTitle"/>
          </p:nvPr>
        </p:nvSpPr>
        <p:spPr>
          <a:xfrm>
            <a:off x="1" y="805974"/>
            <a:ext cx="10027919" cy="2417763"/>
          </a:xfrm>
          <a:prstGeom prst="rect">
            <a:avLst/>
          </a:prstGeom>
        </p:spPr>
        <p:txBody>
          <a:bodyPr anchor="ctr"/>
          <a:lstStyle>
            <a:lvl1pPr algn="ctr">
              <a:defRPr sz="4400" b="1">
                <a:solidFill>
                  <a:srgbClr val="FFC000"/>
                </a:solidFill>
                <a:latin typeface="Noto Sans CJK KR Black" panose="020B0A00000000000000" pitchFamily="34" charset="-127"/>
                <a:ea typeface="Noto Sans CJK KR Black" panose="020B0A00000000000000" pitchFamily="34" charset="-127"/>
              </a:defRPr>
            </a:lvl1pPr>
          </a:lstStyle>
          <a:p>
            <a:endParaRPr lang="en-US" dirty="0"/>
          </a:p>
        </p:txBody>
      </p:sp>
      <p:sp>
        <p:nvSpPr>
          <p:cNvPr id="6" name="텍스트 개체 틀 7"/>
          <p:cNvSpPr>
            <a:spLocks noGrp="1"/>
          </p:cNvSpPr>
          <p:nvPr>
            <p:ph type="body" sz="quarter" idx="10" hasCustomPrompt="1"/>
          </p:nvPr>
        </p:nvSpPr>
        <p:spPr>
          <a:xfrm>
            <a:off x="106679" y="111043"/>
            <a:ext cx="5930900" cy="323852"/>
          </a:xfrm>
          <a:prstGeom prst="rect">
            <a:avLst/>
          </a:prstGeom>
        </p:spPr>
        <p:txBody>
          <a:bodyPr lIns="0" rIns="0" anchor="ctr"/>
          <a:lstStyle>
            <a:lvl1pPr marL="0" indent="0">
              <a:buNone/>
              <a:defRPr sz="2000" i="1">
                <a:solidFill>
                  <a:schemeClr val="tx1">
                    <a:lumMod val="50000"/>
                    <a:lumOff val="50000"/>
                  </a:schemeClr>
                </a:solidFill>
              </a:defRPr>
            </a:lvl1pPr>
          </a:lstStyle>
          <a:p>
            <a:pPr lvl="0"/>
            <a:r>
              <a:rPr lang="en-US" altLang="ko-KR" dirty="0"/>
              <a:t>Conference name</a:t>
            </a:r>
            <a:endParaRPr lang="ko-KR" altLang="en-US" dirty="0"/>
          </a:p>
        </p:txBody>
      </p:sp>
      <p:sp>
        <p:nvSpPr>
          <p:cNvPr id="7" name="Subtitle 2"/>
          <p:cNvSpPr>
            <a:spLocks noGrp="1"/>
          </p:cNvSpPr>
          <p:nvPr>
            <p:ph type="subTitle" idx="1"/>
          </p:nvPr>
        </p:nvSpPr>
        <p:spPr>
          <a:xfrm>
            <a:off x="2727958" y="4400236"/>
            <a:ext cx="9243061" cy="621344"/>
          </a:xfrm>
          <a:prstGeom prst="rect">
            <a:avLst/>
          </a:prstGeom>
        </p:spPr>
        <p:txBody>
          <a:bodyPr/>
          <a:lstStyle>
            <a:lvl1pPr marL="0" indent="0" algn="r">
              <a:buNone/>
              <a:defRPr sz="3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15" name="图片 14"/>
          <p:cNvPicPr>
            <a:picLocks noChangeAspect="1"/>
          </p:cNvPicPr>
          <p:nvPr userDrawn="1"/>
        </p:nvPicPr>
        <p:blipFill rotWithShape="1">
          <a:blip r:embed="rId2"/>
          <a:srcRect t="10985" b="7405"/>
          <a:stretch>
            <a:fillRect/>
          </a:stretch>
        </p:blipFill>
        <p:spPr>
          <a:xfrm>
            <a:off x="2631598" y="5809129"/>
            <a:ext cx="3509482" cy="1048871"/>
          </a:xfrm>
          <a:prstGeom prst="rect">
            <a:avLst/>
          </a:prstGeom>
        </p:spPr>
      </p:pic>
    </p:spTree>
    <p:extLst>
      <p:ext uri="{BB962C8B-B14F-4D97-AF65-F5344CB8AC3E}">
        <p14:creationId xmlns:p14="http://schemas.microsoft.com/office/powerpoint/2010/main" val="37623960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685801" y="132371"/>
            <a:ext cx="11242588" cy="632402"/>
          </a:xfrm>
          <a:prstGeom prst="rect">
            <a:avLst/>
          </a:prstGeom>
        </p:spPr>
        <p:txBody>
          <a:bodyPr anchor="ctr"/>
          <a:lstStyle>
            <a:lvl1pPr algn="l">
              <a:defRPr sz="4000" b="1">
                <a:latin typeface="Arial" panose="020B0604020202020204" pitchFamily="34" charset="0"/>
                <a:cs typeface="Arial" panose="020B0604020202020204" pitchFamily="34" charset="0"/>
              </a:defRPr>
            </a:lvl1pPr>
          </a:lstStyle>
          <a:p>
            <a:r>
              <a:rPr lang="en-US" altLang="ko-KR" dirty="0"/>
              <a:t>Sub-title</a:t>
            </a:r>
            <a:endParaRPr lang="en-US" dirty="0"/>
          </a:p>
        </p:txBody>
      </p:sp>
      <p:sp>
        <p:nvSpPr>
          <p:cNvPr id="4" name="내용 개체 틀 2">
            <a:extLst>
              <a:ext uri="{FF2B5EF4-FFF2-40B4-BE49-F238E27FC236}">
                <a16:creationId xmlns:a16="http://schemas.microsoft.com/office/drawing/2014/main" id="{FB61FA16-BD45-43F9-A93C-DCDF68F6F076}"/>
              </a:ext>
            </a:extLst>
          </p:cNvPr>
          <p:cNvSpPr>
            <a:spLocks noGrp="1"/>
          </p:cNvSpPr>
          <p:nvPr>
            <p:ph idx="1" hasCustomPrompt="1"/>
          </p:nvPr>
        </p:nvSpPr>
        <p:spPr>
          <a:xfrm>
            <a:off x="307543" y="955589"/>
            <a:ext cx="11620844" cy="5305168"/>
          </a:xfrm>
          <a:prstGeom prst="rect">
            <a:avLst/>
          </a:prstGeom>
        </p:spPr>
        <p:txBody>
          <a:bodyPr/>
          <a:lstStyle>
            <a:lvl1pPr marL="180975" indent="-180975">
              <a:buFont typeface="Arial" panose="020B0604020202020204" pitchFamily="34" charset="0"/>
              <a:buChar char="•"/>
              <a:defRPr>
                <a:latin typeface="Arial" panose="020B0604020202020204" pitchFamily="34" charset="0"/>
                <a:cs typeface="Arial" panose="020B0604020202020204" pitchFamily="34" charset="0"/>
              </a:defRPr>
            </a:lvl1pPr>
            <a:lvl2pPr marL="2667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2pPr>
            <a:lvl3pPr marL="5429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3pPr>
            <a:lvl4pPr marL="809625"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atin typeface="Arial" panose="020B0604020202020204" pitchFamily="34" charset="0"/>
                <a:cs typeface="Arial" panose="020B0604020202020204" pitchFamily="34" charset="0"/>
              </a:defRPr>
            </a:lvl4pPr>
            <a:lvl5pPr marL="1257300" indent="-1809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ltLang="ko-KR" dirty="0"/>
              <a:t>Text</a:t>
            </a:r>
            <a:endParaRPr lang="ko-KR" altLang="en-US" dirty="0"/>
          </a:p>
          <a:p>
            <a:pPr marL="447675" marR="0" lvl="1"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714375"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marL="990600" marR="0" lvl="3" indent="-1809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ltLang="ko-KR" dirty="0"/>
              <a:t>Text</a:t>
            </a:r>
            <a:endParaRPr lang="ko-KR" altLang="en-US" dirty="0"/>
          </a:p>
          <a:p>
            <a:pPr lvl="4"/>
            <a:r>
              <a:rPr lang="en-US" altLang="ko-KR" dirty="0"/>
              <a:t>Text</a:t>
            </a:r>
            <a:endParaRPr lang="en-US" dirty="0"/>
          </a:p>
        </p:txBody>
      </p:sp>
    </p:spTree>
    <p:extLst>
      <p:ext uri="{BB962C8B-B14F-4D97-AF65-F5344CB8AC3E}">
        <p14:creationId xmlns:p14="http://schemas.microsoft.com/office/powerpoint/2010/main" val="14728090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281817" y="824549"/>
            <a:ext cx="5958416" cy="1500187"/>
          </a:xfrm>
          <a:prstGeom prst="rect">
            <a:avLst/>
          </a:prstGeom>
        </p:spPr>
        <p:txBody>
          <a:bodyPr anchor="b"/>
          <a:lstStyle>
            <a:lvl1pPr>
              <a:defRPr sz="6000">
                <a:latin typeface="Calibri" panose="020F0502020204030204" pitchFamily="34" charset="0"/>
                <a:ea typeface="Noto Sans CJK KR Black" panose="020B0A00000000000000" pitchFamily="34" charset="-127"/>
                <a:cs typeface="Calibri" panose="020F0502020204030204" pitchFamily="34" charset="0"/>
              </a:defRPr>
            </a:lvl1pPr>
          </a:lstStyle>
          <a:p>
            <a:r>
              <a:rPr lang="en-US" altLang="ko-KR" dirty="0"/>
              <a:t>Sub-Section</a:t>
            </a:r>
            <a:endParaRPr lang="ko-KR" altLang="en-US" dirty="0"/>
          </a:p>
        </p:txBody>
      </p:sp>
      <p:sp>
        <p:nvSpPr>
          <p:cNvPr id="4" name="텍스트 개체 틀 2"/>
          <p:cNvSpPr>
            <a:spLocks noGrp="1"/>
          </p:cNvSpPr>
          <p:nvPr>
            <p:ph type="body" idx="1" hasCustomPrompt="1"/>
          </p:nvPr>
        </p:nvSpPr>
        <p:spPr>
          <a:xfrm>
            <a:off x="281817" y="2698592"/>
            <a:ext cx="5958416" cy="2607468"/>
          </a:xfrm>
          <a:prstGeom prst="rect">
            <a:avLst/>
          </a:prstGeom>
        </p:spPr>
        <p:txBody>
          <a:bodyPr/>
          <a:lstStyle>
            <a:lvl1pPr marL="0" indent="0">
              <a:buNone/>
              <a:defRPr sz="2800">
                <a:solidFill>
                  <a:schemeClr val="tx1">
                    <a:tint val="75000"/>
                  </a:schemeClr>
                </a:solidFill>
                <a:latin typeface="Noto Sans CJK KR Regular" panose="020B0500000000000000" pitchFamily="34" charset="-127"/>
                <a:ea typeface="Noto Sans CJK KR Regular" panose="020B0500000000000000" pitchFamily="34" charset="-12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Explanation</a:t>
            </a:r>
            <a:endParaRPr lang="ko-KR" altLang="en-US" dirty="0"/>
          </a:p>
        </p:txBody>
      </p:sp>
      <p:sp>
        <p:nvSpPr>
          <p:cNvPr id="5" name="텍스트 개체 틀 4"/>
          <p:cNvSpPr>
            <a:spLocks noGrp="1"/>
          </p:cNvSpPr>
          <p:nvPr>
            <p:ph type="body" sz="quarter" idx="10" hasCustomPrompt="1"/>
          </p:nvPr>
        </p:nvSpPr>
        <p:spPr>
          <a:xfrm>
            <a:off x="2232285" y="6450806"/>
            <a:ext cx="8015896" cy="407195"/>
          </a:xfrm>
          <a:prstGeom prst="rect">
            <a:avLst/>
          </a:prstGeom>
        </p:spPr>
        <p:txBody>
          <a:bodyPr lIns="0" tIns="0" rIns="0" bIns="0" anchor="ctr"/>
          <a:lstStyle>
            <a:lvl1pPr marL="0" indent="0">
              <a:lnSpc>
                <a:spcPct val="80000"/>
              </a:lnSpc>
              <a:spcBef>
                <a:spcPts val="0"/>
              </a:spcBef>
              <a:buNone/>
              <a:defRPr sz="1100" i="1">
                <a:solidFill>
                  <a:schemeClr val="bg1">
                    <a:lumMod val="50000"/>
                  </a:schemeClr>
                </a:solidFill>
                <a:latin typeface="Calibri" panose="020F0502020204030204" pitchFamily="34" charset="0"/>
                <a:cs typeface="Calibri" panose="020F0502020204030204" pitchFamily="34" charset="0"/>
              </a:defRPr>
            </a:lvl1pPr>
          </a:lstStyle>
          <a:p>
            <a:pPr lvl="0"/>
            <a:r>
              <a:rPr lang="en-US" altLang="ko-KR" dirty="0"/>
              <a:t>Source:</a:t>
            </a:r>
            <a:endParaRPr lang="ko-KR" altLang="en-US" dirty="0"/>
          </a:p>
        </p:txBody>
      </p:sp>
      <p:pic>
        <p:nvPicPr>
          <p:cNvPr id="2" name="图片 1">
            <a:extLst>
              <a:ext uri="{FF2B5EF4-FFF2-40B4-BE49-F238E27FC236}">
                <a16:creationId xmlns:a16="http://schemas.microsoft.com/office/drawing/2014/main" id="{2D1E2330-D2A9-8C2C-648A-080FEF877168}"/>
              </a:ext>
            </a:extLst>
          </p:cNvPr>
          <p:cNvPicPr>
            <a:picLocks noChangeAspect="1"/>
          </p:cNvPicPr>
          <p:nvPr userDrawn="1"/>
        </p:nvPicPr>
        <p:blipFill rotWithShape="1">
          <a:blip r:embed="rId2"/>
          <a:srcRect l="3581" t="14924" r="4542" b="35051"/>
          <a:stretch>
            <a:fillRect/>
          </a:stretch>
        </p:blipFill>
        <p:spPr>
          <a:xfrm>
            <a:off x="313267" y="6450806"/>
            <a:ext cx="1825101" cy="363913"/>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1038437" y="487679"/>
            <a:ext cx="10254403" cy="990601"/>
          </a:xfrm>
          <a:prstGeom prst="rect">
            <a:avLst/>
          </a:prstGeom>
        </p:spPr>
        <p:txBody>
          <a:bodyPr anchor="ctr"/>
          <a:lstStyle>
            <a:lvl1pPr algn="ctr">
              <a:defRPr sz="5400">
                <a:latin typeface="Noto Sans CJK KR Black" panose="020B0A00000000000000" pitchFamily="34" charset="-127"/>
                <a:ea typeface="Noto Sans CJK KR Black" panose="020B0A00000000000000" pitchFamily="34" charset="-127"/>
              </a:defRPr>
            </a:lvl1pPr>
          </a:lstStyle>
          <a:p>
            <a:r>
              <a:rPr lang="en-US" altLang="ko-KR" dirty="0"/>
              <a:t>Sub-Section</a:t>
            </a:r>
            <a:endParaRPr lang="ko-KR" altLang="en-US" dirty="0"/>
          </a:p>
        </p:txBody>
      </p:sp>
      <p:sp>
        <p:nvSpPr>
          <p:cNvPr id="4" name="텍스트 개체 틀 4"/>
          <p:cNvSpPr>
            <a:spLocks noGrp="1"/>
          </p:cNvSpPr>
          <p:nvPr>
            <p:ph type="body" sz="quarter" idx="10" hasCustomPrompt="1"/>
          </p:nvPr>
        </p:nvSpPr>
        <p:spPr>
          <a:xfrm>
            <a:off x="2232285" y="6450806"/>
            <a:ext cx="8015896" cy="407195"/>
          </a:xfrm>
          <a:prstGeom prst="rect">
            <a:avLst/>
          </a:prstGeom>
        </p:spPr>
        <p:txBody>
          <a:bodyPr lIns="0" tIns="0" rIns="0" bIns="0" anchor="ctr"/>
          <a:lstStyle>
            <a:lvl1pPr marL="0" indent="0">
              <a:lnSpc>
                <a:spcPct val="80000"/>
              </a:lnSpc>
              <a:spcBef>
                <a:spcPts val="0"/>
              </a:spcBef>
              <a:buNone/>
              <a:defRPr sz="1100" i="1">
                <a:solidFill>
                  <a:schemeClr val="bg1">
                    <a:lumMod val="50000"/>
                  </a:schemeClr>
                </a:solidFill>
                <a:latin typeface="Calibri" panose="020F0502020204030204" pitchFamily="34" charset="0"/>
                <a:cs typeface="Calibri" panose="020F0502020204030204" pitchFamily="34" charset="0"/>
              </a:defRPr>
            </a:lvl1pPr>
          </a:lstStyle>
          <a:p>
            <a:pPr lvl="0"/>
            <a:r>
              <a:rPr lang="en-US" altLang="ko-KR" dirty="0"/>
              <a:t>Source:</a:t>
            </a:r>
            <a:endParaRPr lang="ko-KR" altLang="en-US" dirty="0"/>
          </a:p>
        </p:txBody>
      </p:sp>
      <p:pic>
        <p:nvPicPr>
          <p:cNvPr id="2" name="图片 1">
            <a:extLst>
              <a:ext uri="{FF2B5EF4-FFF2-40B4-BE49-F238E27FC236}">
                <a16:creationId xmlns:a16="http://schemas.microsoft.com/office/drawing/2014/main" id="{046C3376-68C9-6B30-314D-D4ED74CB06AD}"/>
              </a:ext>
            </a:extLst>
          </p:cNvPr>
          <p:cNvPicPr>
            <a:picLocks noChangeAspect="1"/>
          </p:cNvPicPr>
          <p:nvPr userDrawn="1"/>
        </p:nvPicPr>
        <p:blipFill rotWithShape="1">
          <a:blip r:embed="rId2"/>
          <a:srcRect l="3581" t="14924" r="4542" b="35051"/>
          <a:stretch>
            <a:fillRect/>
          </a:stretch>
        </p:blipFill>
        <p:spPr>
          <a:xfrm>
            <a:off x="313267" y="6450806"/>
            <a:ext cx="1825101" cy="36391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1733" y="393700"/>
            <a:ext cx="10972800" cy="673100"/>
          </a:xfrm>
        </p:spPr>
        <p:txBody>
          <a:bodyPr/>
          <a:lstStyle/>
          <a:p>
            <a:r>
              <a:rPr lang="en-US" dirty="0"/>
              <a:t>Click to edit Master title style</a:t>
            </a:r>
          </a:p>
        </p:txBody>
      </p:sp>
      <p:sp>
        <p:nvSpPr>
          <p:cNvPr id="5" name="Text Placeholder 4"/>
          <p:cNvSpPr>
            <a:spLocks noGrp="1"/>
          </p:cNvSpPr>
          <p:nvPr>
            <p:ph type="body" sz="quarter" idx="10"/>
          </p:nvPr>
        </p:nvSpPr>
        <p:spPr>
          <a:xfrm>
            <a:off x="328083" y="1076325"/>
            <a:ext cx="11434743" cy="5387975"/>
          </a:xfrm>
        </p:spPr>
        <p:txBody>
          <a:bodyPr/>
          <a:lstStyle>
            <a:lvl1pPr>
              <a:defRPr>
                <a:latin typeface="+mn-lt"/>
              </a:defRPr>
            </a:lvl1pPr>
            <a:lvl2pPr>
              <a:defRPr sz="2400" b="0">
                <a:effectLst/>
                <a:latin typeface="+mn-lt"/>
              </a:defRPr>
            </a:lvl2pPr>
            <a:lvl3pPr marL="914400" indent="-228600">
              <a:buClr>
                <a:schemeClr val="tx1"/>
              </a:buClr>
              <a:buSzPct val="100000"/>
              <a:buFont typeface="Arial" pitchFamily="34" charset="0"/>
              <a:buChar char="•"/>
              <a:defRPr>
                <a:solidFill>
                  <a:schemeClr val="tx1"/>
                </a:solidFill>
                <a:latin typeface="+mn-lt"/>
              </a:defRPr>
            </a:lvl3pPr>
            <a:lvl4pPr marL="1257300" indent="-228600">
              <a:buClr>
                <a:schemeClr val="tx1"/>
              </a:buClr>
              <a:buFont typeface="Arial" pitchFamily="34" charset="0"/>
              <a:buChar char="•"/>
              <a:tabLst/>
              <a:defRPr>
                <a:solidFill>
                  <a:schemeClr val="tx1"/>
                </a:solidFill>
                <a:latin typeface="+mn-lt"/>
              </a:defRPr>
            </a:lvl4pPr>
            <a:lvl5pPr marL="1485900" indent="-228600">
              <a:buClr>
                <a:schemeClr val="tx1"/>
              </a:buClr>
              <a:tabLst/>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9893098"/>
      </p:ext>
    </p:extLst>
  </p:cSld>
  <p:clrMapOvr>
    <a:masterClrMapping/>
  </p:clrMapOvr>
  <p:transition spd="med">
    <p:cu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제목 1"/>
          <p:cNvSpPr>
            <a:spLocks noGrp="1"/>
          </p:cNvSpPr>
          <p:nvPr>
            <p:ph type="title" hasCustomPrompt="1"/>
          </p:nvPr>
        </p:nvSpPr>
        <p:spPr>
          <a:xfrm>
            <a:off x="306918" y="635002"/>
            <a:ext cx="5416549" cy="2852737"/>
          </a:xfrm>
          <a:prstGeom prst="rect">
            <a:avLst/>
          </a:prstGeom>
        </p:spPr>
        <p:txBody>
          <a:bodyPr anchor="b"/>
          <a:lstStyle>
            <a:lvl1pPr>
              <a:defRPr sz="6000">
                <a:latin typeface="Calibri" panose="020F0502020204030204" pitchFamily="34" charset="0"/>
                <a:ea typeface="Noto Sans CJK KR Black" panose="020B0A00000000000000" pitchFamily="34" charset="-127"/>
                <a:cs typeface="Calibri" panose="020F0502020204030204" pitchFamily="34" charset="0"/>
              </a:defRPr>
            </a:lvl1pPr>
          </a:lstStyle>
          <a:p>
            <a:r>
              <a:rPr lang="en-US" altLang="ko-KR" dirty="0"/>
              <a:t>Sub-Section</a:t>
            </a:r>
            <a:endParaRPr lang="ko-KR" altLang="en-US" dirty="0"/>
          </a:p>
        </p:txBody>
      </p:sp>
      <p:sp>
        <p:nvSpPr>
          <p:cNvPr id="4" name="텍스트 개체 틀 2"/>
          <p:cNvSpPr>
            <a:spLocks noGrp="1"/>
          </p:cNvSpPr>
          <p:nvPr>
            <p:ph type="body" idx="1" hasCustomPrompt="1"/>
          </p:nvPr>
        </p:nvSpPr>
        <p:spPr>
          <a:xfrm>
            <a:off x="306918" y="3649664"/>
            <a:ext cx="5416549" cy="1500187"/>
          </a:xfrm>
          <a:prstGeom prst="rect">
            <a:avLst/>
          </a:prstGeom>
        </p:spPr>
        <p:txBody>
          <a:bodyPr/>
          <a:lstStyle>
            <a:lvl1pPr marL="0" indent="0">
              <a:buNone/>
              <a:defRPr sz="2800">
                <a:solidFill>
                  <a:schemeClr val="tx1">
                    <a:tint val="75000"/>
                  </a:schemeClr>
                </a:solidFill>
                <a:latin typeface="Noto Sans CJK KR Regular" panose="020B0500000000000000" pitchFamily="34" charset="-127"/>
                <a:ea typeface="Noto Sans CJK KR Regular" panose="020B0500000000000000" pitchFamily="34" charset="-12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dirty="0"/>
              <a:t>Explanation</a:t>
            </a:r>
            <a:endParaRPr lang="ko-KR" altLang="en-US" dirty="0"/>
          </a:p>
        </p:txBody>
      </p:sp>
      <p:sp>
        <p:nvSpPr>
          <p:cNvPr id="5" name="텍스트 개체 틀 4"/>
          <p:cNvSpPr>
            <a:spLocks noGrp="1"/>
          </p:cNvSpPr>
          <p:nvPr>
            <p:ph type="body" sz="quarter" idx="10" hasCustomPrompt="1"/>
          </p:nvPr>
        </p:nvSpPr>
        <p:spPr>
          <a:xfrm>
            <a:off x="2232285" y="6450806"/>
            <a:ext cx="8015896" cy="407195"/>
          </a:xfrm>
          <a:prstGeom prst="rect">
            <a:avLst/>
          </a:prstGeom>
        </p:spPr>
        <p:txBody>
          <a:bodyPr lIns="0" tIns="0" rIns="0" bIns="0" anchor="ctr"/>
          <a:lstStyle>
            <a:lvl1pPr marL="0" indent="0">
              <a:lnSpc>
                <a:spcPct val="80000"/>
              </a:lnSpc>
              <a:spcBef>
                <a:spcPts val="0"/>
              </a:spcBef>
              <a:buNone/>
              <a:defRPr sz="1100" i="1">
                <a:solidFill>
                  <a:schemeClr val="bg1">
                    <a:lumMod val="50000"/>
                  </a:schemeClr>
                </a:solidFill>
                <a:latin typeface="Calibri" panose="020F0502020204030204" pitchFamily="34" charset="0"/>
                <a:cs typeface="Calibri" panose="020F0502020204030204" pitchFamily="34" charset="0"/>
              </a:defRPr>
            </a:lvl1pPr>
          </a:lstStyle>
          <a:p>
            <a:pPr lvl="0"/>
            <a:r>
              <a:rPr lang="en-US" altLang="ko-KR" dirty="0"/>
              <a:t>Source:</a:t>
            </a:r>
            <a:endParaRPr lang="ko-KR" altLang="en-US" dirty="0"/>
          </a:p>
        </p:txBody>
      </p:sp>
      <p:pic>
        <p:nvPicPr>
          <p:cNvPr id="2" name="图片 1">
            <a:extLst>
              <a:ext uri="{FF2B5EF4-FFF2-40B4-BE49-F238E27FC236}">
                <a16:creationId xmlns:a16="http://schemas.microsoft.com/office/drawing/2014/main" id="{7AA76C2E-B459-01B6-0434-0818DA2E7012}"/>
              </a:ext>
            </a:extLst>
          </p:cNvPr>
          <p:cNvPicPr>
            <a:picLocks noChangeAspect="1"/>
          </p:cNvPicPr>
          <p:nvPr userDrawn="1"/>
        </p:nvPicPr>
        <p:blipFill rotWithShape="1">
          <a:blip r:embed="rId2"/>
          <a:srcRect l="3581" t="14924" r="4542" b="35051"/>
          <a:stretch>
            <a:fillRect/>
          </a:stretch>
        </p:blipFill>
        <p:spPr>
          <a:xfrm>
            <a:off x="313267" y="6450806"/>
            <a:ext cx="1825101" cy="363913"/>
          </a:xfrm>
          <a:prstGeom prst="rect">
            <a:avLst/>
          </a:prstGeom>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텍스트 개체 틀 4"/>
          <p:cNvSpPr>
            <a:spLocks noGrp="1"/>
          </p:cNvSpPr>
          <p:nvPr>
            <p:ph type="body" sz="quarter" idx="10" hasCustomPrompt="1"/>
          </p:nvPr>
        </p:nvSpPr>
        <p:spPr>
          <a:xfrm>
            <a:off x="2232285" y="6450806"/>
            <a:ext cx="8015896" cy="407195"/>
          </a:xfrm>
          <a:prstGeom prst="rect">
            <a:avLst/>
          </a:prstGeom>
        </p:spPr>
        <p:txBody>
          <a:bodyPr lIns="0" tIns="0" rIns="0" bIns="0" anchor="ctr"/>
          <a:lstStyle>
            <a:lvl1pPr marL="0" indent="0">
              <a:lnSpc>
                <a:spcPct val="80000"/>
              </a:lnSpc>
              <a:spcBef>
                <a:spcPts val="0"/>
              </a:spcBef>
              <a:buNone/>
              <a:defRPr sz="1100" i="1">
                <a:solidFill>
                  <a:schemeClr val="bg1">
                    <a:lumMod val="50000"/>
                  </a:schemeClr>
                </a:solidFill>
                <a:latin typeface="Calibri" panose="020F0502020204030204" pitchFamily="34" charset="0"/>
                <a:cs typeface="Calibri" panose="020F0502020204030204" pitchFamily="34" charset="0"/>
              </a:defRPr>
            </a:lvl1pPr>
          </a:lstStyle>
          <a:p>
            <a:pPr lvl="0"/>
            <a:r>
              <a:rPr lang="en-US" altLang="ko-KR" dirty="0"/>
              <a:t>Source:</a:t>
            </a:r>
            <a:endParaRPr lang="ko-KR" altLang="en-US" dirty="0"/>
          </a:p>
        </p:txBody>
      </p:sp>
      <p:pic>
        <p:nvPicPr>
          <p:cNvPr id="2" name="图片 1">
            <a:extLst>
              <a:ext uri="{FF2B5EF4-FFF2-40B4-BE49-F238E27FC236}">
                <a16:creationId xmlns:a16="http://schemas.microsoft.com/office/drawing/2014/main" id="{D9120EEB-B6E0-D693-52A4-14F7A8C4DEDD}"/>
              </a:ext>
            </a:extLst>
          </p:cNvPr>
          <p:cNvPicPr>
            <a:picLocks noChangeAspect="1"/>
          </p:cNvPicPr>
          <p:nvPr userDrawn="1"/>
        </p:nvPicPr>
        <p:blipFill rotWithShape="1">
          <a:blip r:embed="rId2"/>
          <a:srcRect l="3581" t="14924" r="4542" b="35051"/>
          <a:stretch>
            <a:fillRect/>
          </a:stretch>
        </p:blipFill>
        <p:spPr>
          <a:xfrm>
            <a:off x="313267" y="6450806"/>
            <a:ext cx="1825101" cy="363913"/>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텍스트 개체 틀 4"/>
          <p:cNvSpPr>
            <a:spLocks noGrp="1"/>
          </p:cNvSpPr>
          <p:nvPr>
            <p:ph type="body" sz="quarter" idx="10" hasCustomPrompt="1"/>
          </p:nvPr>
        </p:nvSpPr>
        <p:spPr>
          <a:xfrm>
            <a:off x="2232285" y="6450806"/>
            <a:ext cx="8015896" cy="407195"/>
          </a:xfrm>
          <a:prstGeom prst="rect">
            <a:avLst/>
          </a:prstGeom>
        </p:spPr>
        <p:txBody>
          <a:bodyPr lIns="0" tIns="0" rIns="0" bIns="0" anchor="ctr"/>
          <a:lstStyle>
            <a:lvl1pPr marL="0" indent="0">
              <a:lnSpc>
                <a:spcPct val="80000"/>
              </a:lnSpc>
              <a:spcBef>
                <a:spcPts val="0"/>
              </a:spcBef>
              <a:buNone/>
              <a:defRPr sz="1100" i="1">
                <a:solidFill>
                  <a:schemeClr val="bg1">
                    <a:lumMod val="50000"/>
                  </a:schemeClr>
                </a:solidFill>
                <a:latin typeface="Calibri" panose="020F0502020204030204" pitchFamily="34" charset="0"/>
                <a:cs typeface="Calibri" panose="020F0502020204030204" pitchFamily="34" charset="0"/>
              </a:defRPr>
            </a:lvl1pPr>
          </a:lstStyle>
          <a:p>
            <a:pPr lvl="0"/>
            <a:r>
              <a:rPr lang="en-US" altLang="ko-KR" dirty="0"/>
              <a:t>Source:</a:t>
            </a:r>
            <a:endParaRPr lang="ko-KR" altLang="en-US" dirty="0"/>
          </a:p>
        </p:txBody>
      </p:sp>
      <p:pic>
        <p:nvPicPr>
          <p:cNvPr id="5" name="图片 4">
            <a:extLst>
              <a:ext uri="{FF2B5EF4-FFF2-40B4-BE49-F238E27FC236}">
                <a16:creationId xmlns:a16="http://schemas.microsoft.com/office/drawing/2014/main" id="{82E997FB-7625-81A0-EE2D-34753F29FDED}"/>
              </a:ext>
            </a:extLst>
          </p:cNvPr>
          <p:cNvPicPr>
            <a:picLocks noChangeAspect="1"/>
          </p:cNvPicPr>
          <p:nvPr userDrawn="1"/>
        </p:nvPicPr>
        <p:blipFill rotWithShape="1">
          <a:blip r:embed="rId2"/>
          <a:srcRect l="3581" t="14924" r="4542" b="35051"/>
          <a:stretch>
            <a:fillRect/>
          </a:stretch>
        </p:blipFill>
        <p:spPr>
          <a:xfrm>
            <a:off x="313267" y="6450806"/>
            <a:ext cx="1825101" cy="3639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itle 6"/>
          <p:cNvSpPr>
            <a:spLocks noGrp="1"/>
          </p:cNvSpPr>
          <p:nvPr>
            <p:ph type="title"/>
          </p:nvPr>
        </p:nvSpPr>
        <p:spPr/>
        <p:txBody>
          <a:bodyPr/>
          <a:lstStyle/>
          <a:p>
            <a:r>
              <a:rPr lang="en-US"/>
              <a:t>Click to edit Master title style</a:t>
            </a:r>
            <a:endParaRPr lang="fr-FR"/>
          </a:p>
        </p:txBody>
      </p:sp>
      <p:sp>
        <p:nvSpPr>
          <p:cNvPr id="4" name="Rectangle 6"/>
          <p:cNvSpPr>
            <a:spLocks noGrp="1" noChangeArrowheads="1"/>
          </p:cNvSpPr>
          <p:nvPr>
            <p:ph type="dt" sz="half" idx="10"/>
          </p:nvPr>
        </p:nvSpPr>
        <p:spPr>
          <a:ln/>
        </p:spPr>
        <p:txBody>
          <a:bodyPr/>
          <a:lstStyle>
            <a:lvl1pPr>
              <a:defRPr/>
            </a:lvl1pPr>
          </a:lstStyle>
          <a:p>
            <a:pPr>
              <a:defRPr/>
            </a:pPr>
            <a:r>
              <a:rPr lang="en-US"/>
              <a:t>Andreia Cathelin</a:t>
            </a:r>
          </a:p>
        </p:txBody>
      </p:sp>
      <p:sp>
        <p:nvSpPr>
          <p:cNvPr id="5" name="Rectangle 7"/>
          <p:cNvSpPr>
            <a:spLocks noGrp="1" noChangeArrowheads="1"/>
          </p:cNvSpPr>
          <p:nvPr>
            <p:ph type="ftr" sz="quarter" idx="11"/>
          </p:nvPr>
        </p:nvSpPr>
        <p:spPr>
          <a:ln/>
        </p:spPr>
        <p:txBody>
          <a:bodyPr/>
          <a:lstStyle>
            <a:lvl1pPr>
              <a:defRPr/>
            </a:lvl1pPr>
          </a:lstStyle>
          <a:p>
            <a:pPr>
              <a:defRPr/>
            </a:pPr>
            <a:r>
              <a:rPr lang="en-CA" altLang="zh-CN"/>
              <a:t>ISSCC Forum Template &amp; Guide</a:t>
            </a:r>
            <a:endParaRPr lang="en-US" altLang="zh-CN"/>
          </a:p>
        </p:txBody>
      </p:sp>
      <p:sp>
        <p:nvSpPr>
          <p:cNvPr id="6" name="Rectangle 8"/>
          <p:cNvSpPr>
            <a:spLocks noGrp="1" noChangeArrowheads="1"/>
          </p:cNvSpPr>
          <p:nvPr>
            <p:ph type="sldNum" sz="quarter" idx="12"/>
          </p:nvPr>
        </p:nvSpPr>
        <p:spPr>
          <a:ln/>
        </p:spPr>
        <p:txBody>
          <a:bodyPr/>
          <a:lstStyle>
            <a:lvl1pPr>
              <a:defRPr/>
            </a:lvl1pPr>
          </a:lstStyle>
          <a:p>
            <a:pPr>
              <a:defRPr/>
            </a:pPr>
            <a:fld id="{D6DEBA6B-D3E6-4C0E-B419-EAA1CF67EB6B}" type="slidenum">
              <a:rPr lang="en-US" altLang="zh-CN"/>
              <a:pPr>
                <a:defRPr/>
              </a:pPr>
              <a:t>‹#›</a:t>
            </a:fld>
            <a:r>
              <a:rPr lang="en-US" altLang="zh-CN"/>
              <a:t> of 70</a:t>
            </a:r>
          </a:p>
        </p:txBody>
      </p:sp>
    </p:spTree>
    <p:extLst>
      <p:ext uri="{BB962C8B-B14F-4D97-AF65-F5344CB8AC3E}">
        <p14:creationId xmlns:p14="http://schemas.microsoft.com/office/powerpoint/2010/main" val="32030104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endParaRPr lang="fr-FR"/>
          </a:p>
        </p:txBody>
      </p:sp>
      <p:sp>
        <p:nvSpPr>
          <p:cNvPr id="3" name="Rectangle 6"/>
          <p:cNvSpPr>
            <a:spLocks noGrp="1" noChangeArrowheads="1"/>
          </p:cNvSpPr>
          <p:nvPr>
            <p:ph type="dt" sz="half" idx="10"/>
          </p:nvPr>
        </p:nvSpPr>
        <p:spPr>
          <a:ln/>
        </p:spPr>
        <p:txBody>
          <a:bodyPr/>
          <a:lstStyle>
            <a:lvl1pPr>
              <a:defRPr/>
            </a:lvl1pPr>
          </a:lstStyle>
          <a:p>
            <a:pPr>
              <a:defRPr/>
            </a:pPr>
            <a:r>
              <a:rPr lang="en-US"/>
              <a:t>Andreia Cathelin</a:t>
            </a:r>
          </a:p>
        </p:txBody>
      </p:sp>
      <p:sp>
        <p:nvSpPr>
          <p:cNvPr id="4" name="Rectangle 7"/>
          <p:cNvSpPr>
            <a:spLocks noGrp="1" noChangeArrowheads="1"/>
          </p:cNvSpPr>
          <p:nvPr>
            <p:ph type="ftr" sz="quarter" idx="11"/>
          </p:nvPr>
        </p:nvSpPr>
        <p:spPr>
          <a:ln/>
        </p:spPr>
        <p:txBody>
          <a:bodyPr/>
          <a:lstStyle>
            <a:lvl1pPr>
              <a:defRPr/>
            </a:lvl1pPr>
          </a:lstStyle>
          <a:p>
            <a:pPr>
              <a:defRPr/>
            </a:pPr>
            <a:r>
              <a:rPr lang="en-CA" altLang="zh-CN"/>
              <a:t>ISSCC Forum Template &amp; Guide</a:t>
            </a:r>
            <a:endParaRPr lang="en-US" altLang="zh-CN"/>
          </a:p>
        </p:txBody>
      </p:sp>
      <p:sp>
        <p:nvSpPr>
          <p:cNvPr id="5" name="Rectangle 8"/>
          <p:cNvSpPr>
            <a:spLocks noGrp="1" noChangeArrowheads="1"/>
          </p:cNvSpPr>
          <p:nvPr>
            <p:ph type="sldNum" sz="quarter" idx="12"/>
          </p:nvPr>
        </p:nvSpPr>
        <p:spPr>
          <a:ln/>
        </p:spPr>
        <p:txBody>
          <a:bodyPr/>
          <a:lstStyle>
            <a:lvl1pPr>
              <a:defRPr/>
            </a:lvl1pPr>
          </a:lstStyle>
          <a:p>
            <a:pPr>
              <a:defRPr/>
            </a:pPr>
            <a:fld id="{3725FB1E-3045-4295-BB4C-C005A2753103}" type="slidenum">
              <a:rPr lang="en-US" altLang="zh-CN"/>
              <a:pPr>
                <a:defRPr/>
              </a:pPr>
              <a:t>‹#›</a:t>
            </a:fld>
            <a:r>
              <a:rPr lang="en-US" altLang="zh-CN"/>
              <a:t> of 70</a:t>
            </a:r>
          </a:p>
        </p:txBody>
      </p:sp>
    </p:spTree>
    <p:extLst>
      <p:ext uri="{BB962C8B-B14F-4D97-AF65-F5344CB8AC3E}">
        <p14:creationId xmlns:p14="http://schemas.microsoft.com/office/powerpoint/2010/main" val="38972727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Normal page">
    <p:spTree>
      <p:nvGrpSpPr>
        <p:cNvPr id="1" name=""/>
        <p:cNvGrpSpPr/>
        <p:nvPr/>
      </p:nvGrpSpPr>
      <p:grpSpPr>
        <a:xfrm>
          <a:off x="0" y="0"/>
          <a:ext cx="0" cy="0"/>
          <a:chOff x="0" y="0"/>
          <a:chExt cx="0" cy="0"/>
        </a:xfrm>
      </p:grpSpPr>
      <p:sp>
        <p:nvSpPr>
          <p:cNvPr id="2" name="Rectangle 3"/>
          <p:cNvSpPr>
            <a:spLocks noGrp="1" noChangeArrowheads="1"/>
          </p:cNvSpPr>
          <p:nvPr>
            <p:ph idx="1"/>
          </p:nvPr>
        </p:nvSpPr>
        <p:spPr bwMode="auto">
          <a:xfrm>
            <a:off x="304800" y="1079500"/>
            <a:ext cx="11599333" cy="5207000"/>
          </a:xfrm>
          <a:prstGeom prst="rect">
            <a:avLst/>
          </a:prstGeom>
          <a:noFill/>
          <a:ln w="9525">
            <a:noFill/>
            <a:miter lim="800000"/>
            <a:headEnd/>
            <a:tailEnd/>
          </a:ln>
          <a:effectLst/>
        </p:spPr>
        <p:txBody>
          <a:bodyPr/>
          <a:lstStyle>
            <a:lvl1pPr>
              <a:defRPr baseline="0">
                <a:ea typeface="+mn-ea"/>
              </a:defRPr>
            </a:lvl1pPr>
            <a:lvl2pPr>
              <a:defRPr baseline="0">
                <a:ea typeface="+mn-ea"/>
              </a:defRPr>
            </a:lvl2pPr>
            <a:lvl3pPr>
              <a:defRPr baseline="0">
                <a:ea typeface="+mn-ea"/>
              </a:defRPr>
            </a:lvl3pPr>
            <a:lvl4pPr>
              <a:defRPr baseline="0">
                <a:ea typeface="+mn-ea"/>
              </a:defRPr>
            </a:lvl4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p:txBody>
      </p:sp>
      <p:sp>
        <p:nvSpPr>
          <p:cNvPr id="3" name="Rectangle 2"/>
          <p:cNvSpPr>
            <a:spLocks noGrp="1" noChangeArrowheads="1"/>
          </p:cNvSpPr>
          <p:nvPr>
            <p:ph type="title"/>
          </p:nvPr>
        </p:nvSpPr>
        <p:spPr bwMode="auto">
          <a:xfrm>
            <a:off x="321733" y="319558"/>
            <a:ext cx="10972800" cy="673100"/>
          </a:xfrm>
          <a:prstGeom prst="rect">
            <a:avLst/>
          </a:prstGeom>
          <a:noFill/>
          <a:ln w="9525">
            <a:noFill/>
            <a:miter lim="800000"/>
            <a:headEnd/>
            <a:tailEnd/>
          </a:ln>
          <a:effectLst/>
        </p:spPr>
        <p:txBody>
          <a:bodyPr/>
          <a:lstStyle>
            <a:lvl1pPr>
              <a:defRPr baseline="0">
                <a:ea typeface="+mj-ea"/>
              </a:defRPr>
            </a:lvl1pPr>
          </a:lstStyle>
          <a:p>
            <a:pPr lvl="0"/>
            <a:r>
              <a:rPr lang="zh-CN" altLang="en-US"/>
              <a:t>单击此处编辑母版标题样式</a:t>
            </a:r>
            <a:endParaRPr lang="en-US" altLang="zh-CN" dirty="0"/>
          </a:p>
        </p:txBody>
      </p:sp>
    </p:spTree>
    <p:extLst>
      <p:ext uri="{BB962C8B-B14F-4D97-AF65-F5344CB8AC3E}">
        <p14:creationId xmlns:p14="http://schemas.microsoft.com/office/powerpoint/2010/main" val="545878852"/>
      </p:ext>
    </p:extLst>
  </p:cSld>
  <p:clrMapOvr>
    <a:masterClrMapping/>
  </p:clrMapOvr>
  <p:transition spd="med">
    <p:cut/>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7.xml"/><Relationship Id="rId1"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579119"/>
            <a:ext cx="12192000" cy="380238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p>
        </p:txBody>
      </p:sp>
      <p:pic>
        <p:nvPicPr>
          <p:cNvPr id="18" name="图形 17"/>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8479311" y="579119"/>
            <a:ext cx="5172316" cy="3739027"/>
          </a:xfrm>
          <a:prstGeom prst="rect">
            <a:avLst/>
          </a:prstGeom>
        </p:spPr>
      </p:pic>
      <p:pic>
        <p:nvPicPr>
          <p:cNvPr id="4" name="图片 3"/>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6427694" y="5753281"/>
            <a:ext cx="3380658" cy="10512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88" r:id="rId12"/>
    <p:sldLayoutId id="2147483689" r:id="rId13"/>
    <p:sldLayoutId id="2147483690" r:id="rId14"/>
    <p:sldLayoutId id="2147483691" r:id="rId15"/>
    <p:sldLayoutId id="2147483692" r:id="rId16"/>
    <p:sldLayoutId id="2147483693"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5"/>
          <p:cNvGrpSpPr/>
          <p:nvPr userDrawn="1"/>
        </p:nvGrpSpPr>
        <p:grpSpPr>
          <a:xfrm>
            <a:off x="291393" y="775460"/>
            <a:ext cx="11658961" cy="73282"/>
            <a:chOff x="251460" y="2158026"/>
            <a:chExt cx="11727181" cy="480400"/>
          </a:xfrm>
        </p:grpSpPr>
        <p:sp>
          <p:nvSpPr>
            <p:cNvPr id="8" name="Rectangle 8"/>
            <p:cNvSpPr/>
            <p:nvPr/>
          </p:nvSpPr>
          <p:spPr>
            <a:xfrm>
              <a:off x="251460" y="2158026"/>
              <a:ext cx="11727181" cy="180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9"/>
            <p:cNvSpPr/>
            <p:nvPr/>
          </p:nvSpPr>
          <p:spPr>
            <a:xfrm>
              <a:off x="251460" y="2338715"/>
              <a:ext cx="2012678" cy="2997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0" name="Group 5"/>
          <p:cNvGrpSpPr/>
          <p:nvPr userDrawn="1"/>
        </p:nvGrpSpPr>
        <p:grpSpPr>
          <a:xfrm>
            <a:off x="285580" y="6372281"/>
            <a:ext cx="11658961" cy="73282"/>
            <a:chOff x="251460" y="2158026"/>
            <a:chExt cx="11727181" cy="480400"/>
          </a:xfrm>
        </p:grpSpPr>
        <p:sp>
          <p:nvSpPr>
            <p:cNvPr id="11" name="Rectangle 8"/>
            <p:cNvSpPr/>
            <p:nvPr/>
          </p:nvSpPr>
          <p:spPr>
            <a:xfrm>
              <a:off x="251460" y="2158026"/>
              <a:ext cx="11727181" cy="180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9"/>
            <p:cNvSpPr/>
            <p:nvPr/>
          </p:nvSpPr>
          <p:spPr>
            <a:xfrm>
              <a:off x="251460" y="2338715"/>
              <a:ext cx="11727180" cy="29971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5" name="TextBox 10"/>
          <p:cNvSpPr txBox="1"/>
          <p:nvPr userDrawn="1"/>
        </p:nvSpPr>
        <p:spPr>
          <a:xfrm>
            <a:off x="9131808" y="6372281"/>
            <a:ext cx="2892552" cy="523220"/>
          </a:xfrm>
          <a:prstGeom prst="rect">
            <a:avLst/>
          </a:prstGeom>
          <a:noFill/>
        </p:spPr>
        <p:txBody>
          <a:bodyPr wrap="square" rtlCol="0">
            <a:spAutoFit/>
          </a:bodyPr>
          <a:lstStyle/>
          <a:p>
            <a:r>
              <a:rPr lang="en-US" altLang="zh-CN" sz="2800" b="1" i="0" dirty="0">
                <a:solidFill>
                  <a:srgbClr val="9A0001"/>
                </a:solidFill>
                <a:latin typeface="Impact" panose="020B0806030902050204" pitchFamily="34" charset="0"/>
              </a:rPr>
              <a:t>Peking </a:t>
            </a:r>
            <a:r>
              <a:rPr lang="en-US" altLang="zh-CN" sz="2800" b="1" i="0" dirty="0">
                <a:solidFill>
                  <a:schemeClr val="tx1"/>
                </a:solidFill>
                <a:latin typeface="Impact" panose="020B0806030902050204" pitchFamily="34" charset="0"/>
              </a:rPr>
              <a:t>University</a:t>
            </a:r>
            <a:endParaRPr lang="en-US" sz="2800" b="1" i="0" dirty="0">
              <a:solidFill>
                <a:schemeClr val="tx1"/>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5"/>
          <p:cNvGrpSpPr/>
          <p:nvPr userDrawn="1"/>
        </p:nvGrpSpPr>
        <p:grpSpPr>
          <a:xfrm>
            <a:off x="285580" y="6372281"/>
            <a:ext cx="11658961" cy="73282"/>
            <a:chOff x="251460" y="2158026"/>
            <a:chExt cx="11727181" cy="480400"/>
          </a:xfrm>
        </p:grpSpPr>
        <p:sp>
          <p:nvSpPr>
            <p:cNvPr id="8" name="Rectangle 8"/>
            <p:cNvSpPr/>
            <p:nvPr/>
          </p:nvSpPr>
          <p:spPr>
            <a:xfrm>
              <a:off x="251460" y="2158026"/>
              <a:ext cx="11727181" cy="180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9"/>
            <p:cNvSpPr/>
            <p:nvPr/>
          </p:nvSpPr>
          <p:spPr>
            <a:xfrm>
              <a:off x="251460" y="2338715"/>
              <a:ext cx="11727180" cy="299711"/>
            </a:xfrm>
            <a:prstGeom prst="rect">
              <a:avLst/>
            </a:prstGeom>
            <a:solidFill>
              <a:srgbClr val="9A0001"/>
            </a:solidFill>
            <a:ln>
              <a:solidFill>
                <a:srgbClr val="9A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0" name="Group 12"/>
          <p:cNvGrpSpPr/>
          <p:nvPr userDrawn="1"/>
        </p:nvGrpSpPr>
        <p:grpSpPr>
          <a:xfrm>
            <a:off x="-12700" y="174545"/>
            <a:ext cx="427960" cy="463634"/>
            <a:chOff x="0" y="174545"/>
            <a:chExt cx="423863" cy="463634"/>
          </a:xfrm>
        </p:grpSpPr>
        <p:sp>
          <p:nvSpPr>
            <p:cNvPr id="11" name="Isosceles Triangle 13"/>
            <p:cNvSpPr/>
            <p:nvPr userDrawn="1"/>
          </p:nvSpPr>
          <p:spPr>
            <a:xfrm rot="5400000">
              <a:off x="-19885" y="194431"/>
              <a:ext cx="463634" cy="42386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2" name="Isosceles Triangle 14"/>
            <p:cNvSpPr/>
            <p:nvPr userDrawn="1"/>
          </p:nvSpPr>
          <p:spPr>
            <a:xfrm rot="5400000">
              <a:off x="-163" y="247492"/>
              <a:ext cx="309887" cy="309562"/>
            </a:xfrm>
            <a:prstGeom prst="triangle">
              <a:avLst/>
            </a:prstGeom>
            <a:solidFill>
              <a:srgbClr val="9A0001"/>
            </a:solidFill>
            <a:ln>
              <a:solidFill>
                <a:srgbClr val="9A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sp>
        <p:nvSpPr>
          <p:cNvPr id="2" name="TextBox 10">
            <a:extLst>
              <a:ext uri="{FF2B5EF4-FFF2-40B4-BE49-F238E27FC236}">
                <a16:creationId xmlns:a16="http://schemas.microsoft.com/office/drawing/2014/main" id="{CC8F105D-D735-724D-26B7-7ADA13F63CE2}"/>
              </a:ext>
            </a:extLst>
          </p:cNvPr>
          <p:cNvSpPr txBox="1"/>
          <p:nvPr userDrawn="1"/>
        </p:nvSpPr>
        <p:spPr>
          <a:xfrm>
            <a:off x="9131808" y="6372281"/>
            <a:ext cx="2892552" cy="523220"/>
          </a:xfrm>
          <a:prstGeom prst="rect">
            <a:avLst/>
          </a:prstGeom>
          <a:noFill/>
        </p:spPr>
        <p:txBody>
          <a:bodyPr wrap="square" rtlCol="0">
            <a:spAutoFit/>
          </a:bodyPr>
          <a:lstStyle/>
          <a:p>
            <a:r>
              <a:rPr lang="en-US" altLang="zh-CN" sz="2800" b="1" i="0" dirty="0">
                <a:solidFill>
                  <a:srgbClr val="9A0001"/>
                </a:solidFill>
                <a:latin typeface="Impact" panose="020B0806030902050204" pitchFamily="34" charset="0"/>
              </a:rPr>
              <a:t>Peking </a:t>
            </a:r>
            <a:r>
              <a:rPr lang="en-US" altLang="zh-CN" sz="2800" b="1" i="0" dirty="0">
                <a:solidFill>
                  <a:schemeClr val="tx1"/>
                </a:solidFill>
                <a:latin typeface="Impact" panose="020B0806030902050204" pitchFamily="34" charset="0"/>
              </a:rPr>
              <a:t>University</a:t>
            </a:r>
            <a:endParaRPr lang="en-US" sz="2800" b="1" i="0" dirty="0">
              <a:solidFill>
                <a:schemeClr val="tx1"/>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57" r:id="rId1"/>
    <p:sldLayoutId id="2147483716" r:id="rId2"/>
    <p:sldLayoutId id="2147483694" r:id="rId3"/>
    <p:sldLayoutId id="2147483658" r:id="rId4"/>
    <p:sldLayoutId id="2147483687" r:id="rId5"/>
    <p:sldLayoutId id="214748371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5"/>
          <p:cNvGrpSpPr/>
          <p:nvPr userDrawn="1"/>
        </p:nvGrpSpPr>
        <p:grpSpPr>
          <a:xfrm>
            <a:off x="285580" y="2433508"/>
            <a:ext cx="5967063" cy="88921"/>
            <a:chOff x="251460" y="2158026"/>
            <a:chExt cx="11727181" cy="371904"/>
          </a:xfrm>
        </p:grpSpPr>
        <p:sp>
          <p:nvSpPr>
            <p:cNvPr id="8" name="Rectangle 8"/>
            <p:cNvSpPr/>
            <p:nvPr/>
          </p:nvSpPr>
          <p:spPr>
            <a:xfrm>
              <a:off x="251460" y="2158026"/>
              <a:ext cx="11727181" cy="180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9"/>
            <p:cNvSpPr/>
            <p:nvPr/>
          </p:nvSpPr>
          <p:spPr>
            <a:xfrm>
              <a:off x="251460" y="2338714"/>
              <a:ext cx="2522098" cy="1912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0" name="Group 5"/>
          <p:cNvGrpSpPr/>
          <p:nvPr userDrawn="1"/>
        </p:nvGrpSpPr>
        <p:grpSpPr>
          <a:xfrm>
            <a:off x="285580" y="6372281"/>
            <a:ext cx="11658961" cy="73282"/>
            <a:chOff x="251460" y="2158026"/>
            <a:chExt cx="11727181" cy="480400"/>
          </a:xfrm>
        </p:grpSpPr>
        <p:sp>
          <p:nvSpPr>
            <p:cNvPr id="11" name="Rectangle 8"/>
            <p:cNvSpPr/>
            <p:nvPr/>
          </p:nvSpPr>
          <p:spPr>
            <a:xfrm>
              <a:off x="251460" y="2158026"/>
              <a:ext cx="11727181" cy="180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9"/>
            <p:cNvSpPr/>
            <p:nvPr/>
          </p:nvSpPr>
          <p:spPr>
            <a:xfrm>
              <a:off x="251460" y="2338715"/>
              <a:ext cx="11727180" cy="2997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extBox 10">
            <a:extLst>
              <a:ext uri="{FF2B5EF4-FFF2-40B4-BE49-F238E27FC236}">
                <a16:creationId xmlns:a16="http://schemas.microsoft.com/office/drawing/2014/main" id="{09C6281A-441B-DFF0-570C-27DD4CE35AE9}"/>
              </a:ext>
            </a:extLst>
          </p:cNvPr>
          <p:cNvSpPr txBox="1"/>
          <p:nvPr userDrawn="1"/>
        </p:nvSpPr>
        <p:spPr>
          <a:xfrm>
            <a:off x="9131808" y="6372281"/>
            <a:ext cx="2892552" cy="523220"/>
          </a:xfrm>
          <a:prstGeom prst="rect">
            <a:avLst/>
          </a:prstGeom>
          <a:noFill/>
        </p:spPr>
        <p:txBody>
          <a:bodyPr wrap="square" rtlCol="0">
            <a:spAutoFit/>
          </a:bodyPr>
          <a:lstStyle/>
          <a:p>
            <a:r>
              <a:rPr lang="en-US" altLang="zh-CN" sz="2800" b="1" i="0" dirty="0">
                <a:solidFill>
                  <a:srgbClr val="9A0001"/>
                </a:solidFill>
                <a:latin typeface="Impact" panose="020B0806030902050204" pitchFamily="34" charset="0"/>
              </a:rPr>
              <a:t>Peking </a:t>
            </a:r>
            <a:r>
              <a:rPr lang="en-US" altLang="zh-CN" sz="2800" b="1" i="0" dirty="0">
                <a:solidFill>
                  <a:schemeClr val="tx1"/>
                </a:solidFill>
                <a:latin typeface="Impact" panose="020B0806030902050204" pitchFamily="34" charset="0"/>
              </a:rPr>
              <a:t>University</a:t>
            </a:r>
            <a:endParaRPr lang="en-US" sz="2800" b="1" i="0" dirty="0">
              <a:solidFill>
                <a:schemeClr val="tx1"/>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5"/>
          <p:cNvGrpSpPr/>
          <p:nvPr userDrawn="1"/>
        </p:nvGrpSpPr>
        <p:grpSpPr>
          <a:xfrm>
            <a:off x="1033602" y="1470738"/>
            <a:ext cx="10277619" cy="73282"/>
            <a:chOff x="251460" y="2158026"/>
            <a:chExt cx="11727181" cy="480400"/>
          </a:xfrm>
        </p:grpSpPr>
        <p:sp>
          <p:nvSpPr>
            <p:cNvPr id="8" name="Rectangle 8"/>
            <p:cNvSpPr/>
            <p:nvPr/>
          </p:nvSpPr>
          <p:spPr>
            <a:xfrm>
              <a:off x="251460" y="2158026"/>
              <a:ext cx="11727181" cy="180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9"/>
            <p:cNvSpPr/>
            <p:nvPr/>
          </p:nvSpPr>
          <p:spPr>
            <a:xfrm>
              <a:off x="251460" y="2338715"/>
              <a:ext cx="11727180" cy="299711"/>
            </a:xfrm>
            <a:prstGeom prst="rect">
              <a:avLst/>
            </a:prstGeom>
            <a:solidFill>
              <a:srgbClr val="9A0001"/>
            </a:solidFill>
            <a:ln>
              <a:solidFill>
                <a:srgbClr val="9A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0" name="Group 5"/>
          <p:cNvGrpSpPr/>
          <p:nvPr userDrawn="1"/>
        </p:nvGrpSpPr>
        <p:grpSpPr>
          <a:xfrm>
            <a:off x="285580" y="6372281"/>
            <a:ext cx="11658961" cy="73282"/>
            <a:chOff x="251460" y="2158026"/>
            <a:chExt cx="11727181" cy="480400"/>
          </a:xfrm>
        </p:grpSpPr>
        <p:sp>
          <p:nvSpPr>
            <p:cNvPr id="11" name="Rectangle 8"/>
            <p:cNvSpPr/>
            <p:nvPr/>
          </p:nvSpPr>
          <p:spPr>
            <a:xfrm>
              <a:off x="251460" y="2158026"/>
              <a:ext cx="11727181" cy="180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9"/>
            <p:cNvSpPr/>
            <p:nvPr/>
          </p:nvSpPr>
          <p:spPr>
            <a:xfrm>
              <a:off x="251460" y="2338715"/>
              <a:ext cx="11727180" cy="299711"/>
            </a:xfrm>
            <a:prstGeom prst="rect">
              <a:avLst/>
            </a:prstGeom>
            <a:solidFill>
              <a:srgbClr val="9A0001"/>
            </a:solidFill>
            <a:ln>
              <a:solidFill>
                <a:srgbClr val="9A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extBox 10">
            <a:extLst>
              <a:ext uri="{FF2B5EF4-FFF2-40B4-BE49-F238E27FC236}">
                <a16:creationId xmlns:a16="http://schemas.microsoft.com/office/drawing/2014/main" id="{1EE24D51-20B9-72AB-A4AB-712A16CD32C4}"/>
              </a:ext>
            </a:extLst>
          </p:cNvPr>
          <p:cNvSpPr txBox="1"/>
          <p:nvPr userDrawn="1"/>
        </p:nvSpPr>
        <p:spPr>
          <a:xfrm>
            <a:off x="9131808" y="6372281"/>
            <a:ext cx="2892552" cy="523220"/>
          </a:xfrm>
          <a:prstGeom prst="rect">
            <a:avLst/>
          </a:prstGeom>
          <a:noFill/>
        </p:spPr>
        <p:txBody>
          <a:bodyPr wrap="square" rtlCol="0">
            <a:spAutoFit/>
          </a:bodyPr>
          <a:lstStyle/>
          <a:p>
            <a:r>
              <a:rPr lang="en-US" altLang="zh-CN" sz="2800" b="1" i="0" dirty="0">
                <a:solidFill>
                  <a:srgbClr val="9A0001"/>
                </a:solidFill>
                <a:latin typeface="Impact" panose="020B0806030902050204" pitchFamily="34" charset="0"/>
              </a:rPr>
              <a:t>Peking </a:t>
            </a:r>
            <a:r>
              <a:rPr lang="en-US" altLang="zh-CN" sz="2800" b="1" i="0" dirty="0">
                <a:solidFill>
                  <a:schemeClr val="tx1"/>
                </a:solidFill>
                <a:latin typeface="Impact" panose="020B0806030902050204" pitchFamily="34" charset="0"/>
              </a:rPr>
              <a:t>University</a:t>
            </a:r>
            <a:endParaRPr lang="en-US" sz="2800" b="1" i="0" dirty="0">
              <a:solidFill>
                <a:schemeClr val="tx1"/>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5"/>
          <p:cNvGrpSpPr/>
          <p:nvPr userDrawn="1"/>
        </p:nvGrpSpPr>
        <p:grpSpPr>
          <a:xfrm>
            <a:off x="294037" y="3535234"/>
            <a:ext cx="5466683" cy="69911"/>
            <a:chOff x="251460" y="2158026"/>
            <a:chExt cx="11727181" cy="522151"/>
          </a:xfrm>
        </p:grpSpPr>
        <p:sp>
          <p:nvSpPr>
            <p:cNvPr id="8" name="Rectangle 8"/>
            <p:cNvSpPr/>
            <p:nvPr/>
          </p:nvSpPr>
          <p:spPr>
            <a:xfrm>
              <a:off x="251460" y="2158026"/>
              <a:ext cx="11727181" cy="180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9"/>
            <p:cNvSpPr/>
            <p:nvPr/>
          </p:nvSpPr>
          <p:spPr>
            <a:xfrm>
              <a:off x="251460" y="2338711"/>
              <a:ext cx="2597662" cy="341466"/>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0" name="Group 5"/>
          <p:cNvGrpSpPr/>
          <p:nvPr userDrawn="1"/>
        </p:nvGrpSpPr>
        <p:grpSpPr>
          <a:xfrm>
            <a:off x="285580" y="6372281"/>
            <a:ext cx="11658961" cy="73282"/>
            <a:chOff x="251460" y="2158026"/>
            <a:chExt cx="11727181" cy="480400"/>
          </a:xfrm>
        </p:grpSpPr>
        <p:sp>
          <p:nvSpPr>
            <p:cNvPr id="11" name="Rectangle 8"/>
            <p:cNvSpPr/>
            <p:nvPr/>
          </p:nvSpPr>
          <p:spPr>
            <a:xfrm>
              <a:off x="251460" y="2158026"/>
              <a:ext cx="11727181" cy="180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9"/>
            <p:cNvSpPr/>
            <p:nvPr/>
          </p:nvSpPr>
          <p:spPr>
            <a:xfrm>
              <a:off x="251460" y="2338715"/>
              <a:ext cx="11727180" cy="29971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extBox 10">
            <a:extLst>
              <a:ext uri="{FF2B5EF4-FFF2-40B4-BE49-F238E27FC236}">
                <a16:creationId xmlns:a16="http://schemas.microsoft.com/office/drawing/2014/main" id="{A4E869BA-5905-EF3F-741C-14DFF38A8F38}"/>
              </a:ext>
            </a:extLst>
          </p:cNvPr>
          <p:cNvSpPr txBox="1"/>
          <p:nvPr userDrawn="1"/>
        </p:nvSpPr>
        <p:spPr>
          <a:xfrm>
            <a:off x="9131808" y="6372281"/>
            <a:ext cx="2892552" cy="523220"/>
          </a:xfrm>
          <a:prstGeom prst="rect">
            <a:avLst/>
          </a:prstGeom>
          <a:noFill/>
        </p:spPr>
        <p:txBody>
          <a:bodyPr wrap="square" rtlCol="0">
            <a:spAutoFit/>
          </a:bodyPr>
          <a:lstStyle/>
          <a:p>
            <a:r>
              <a:rPr lang="en-US" altLang="zh-CN" sz="2800" b="1" i="0" dirty="0">
                <a:solidFill>
                  <a:srgbClr val="9A0001"/>
                </a:solidFill>
                <a:latin typeface="Impact" panose="020B0806030902050204" pitchFamily="34" charset="0"/>
              </a:rPr>
              <a:t>Peking </a:t>
            </a:r>
            <a:r>
              <a:rPr lang="en-US" altLang="zh-CN" sz="2800" b="1" i="0" dirty="0">
                <a:solidFill>
                  <a:schemeClr val="tx1"/>
                </a:solidFill>
                <a:latin typeface="Impact" panose="020B0806030902050204" pitchFamily="34" charset="0"/>
              </a:rPr>
              <a:t>University</a:t>
            </a:r>
            <a:endParaRPr lang="en-US" sz="2800" b="1" i="0" dirty="0">
              <a:solidFill>
                <a:schemeClr val="tx1"/>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3"/>
          <a:stretch>
            <a:fillRect/>
          </a:stretch>
        </p:blipFill>
        <p:spPr>
          <a:xfrm>
            <a:off x="0" y="0"/>
            <a:ext cx="12192000" cy="6858000"/>
          </a:xfrm>
          <a:prstGeom prst="rect">
            <a:avLst/>
          </a:prstGeom>
        </p:spPr>
      </p:pic>
      <p:grpSp>
        <p:nvGrpSpPr>
          <p:cNvPr id="7" name="Group 5"/>
          <p:cNvGrpSpPr/>
          <p:nvPr userDrawn="1"/>
        </p:nvGrpSpPr>
        <p:grpSpPr>
          <a:xfrm>
            <a:off x="285580" y="6372281"/>
            <a:ext cx="11658961" cy="73282"/>
            <a:chOff x="251460" y="2158026"/>
            <a:chExt cx="11727181" cy="480400"/>
          </a:xfrm>
        </p:grpSpPr>
        <p:sp>
          <p:nvSpPr>
            <p:cNvPr id="8" name="Rectangle 8"/>
            <p:cNvSpPr/>
            <p:nvPr/>
          </p:nvSpPr>
          <p:spPr>
            <a:xfrm>
              <a:off x="251460" y="2158026"/>
              <a:ext cx="11727181" cy="180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9"/>
            <p:cNvSpPr/>
            <p:nvPr/>
          </p:nvSpPr>
          <p:spPr>
            <a:xfrm>
              <a:off x="251460" y="2338715"/>
              <a:ext cx="11727180" cy="29971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 name="TextBox 10">
            <a:extLst>
              <a:ext uri="{FF2B5EF4-FFF2-40B4-BE49-F238E27FC236}">
                <a16:creationId xmlns:a16="http://schemas.microsoft.com/office/drawing/2014/main" id="{104CB8B6-634D-E40C-02AE-902B7C82D42E}"/>
              </a:ext>
            </a:extLst>
          </p:cNvPr>
          <p:cNvSpPr txBox="1"/>
          <p:nvPr userDrawn="1"/>
        </p:nvSpPr>
        <p:spPr>
          <a:xfrm>
            <a:off x="9131808" y="6372281"/>
            <a:ext cx="2892552" cy="523220"/>
          </a:xfrm>
          <a:prstGeom prst="rect">
            <a:avLst/>
          </a:prstGeom>
          <a:noFill/>
        </p:spPr>
        <p:txBody>
          <a:bodyPr wrap="square" rtlCol="0">
            <a:spAutoFit/>
          </a:bodyPr>
          <a:lstStyle/>
          <a:p>
            <a:r>
              <a:rPr lang="en-US" altLang="zh-CN" sz="2800" b="1" i="0" dirty="0">
                <a:solidFill>
                  <a:srgbClr val="9A0001"/>
                </a:solidFill>
                <a:latin typeface="Impact" panose="020B0806030902050204" pitchFamily="34" charset="0"/>
              </a:rPr>
              <a:t>Peking </a:t>
            </a:r>
            <a:r>
              <a:rPr lang="en-US" altLang="zh-CN" sz="2800" b="1" i="0" dirty="0">
                <a:solidFill>
                  <a:schemeClr val="tx1"/>
                </a:solidFill>
                <a:latin typeface="Impact" panose="020B0806030902050204" pitchFamily="34" charset="0"/>
              </a:rPr>
              <a:t>University</a:t>
            </a:r>
            <a:endParaRPr lang="en-US" sz="2800" b="1" i="0" dirty="0">
              <a:solidFill>
                <a:schemeClr val="tx1"/>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5"/>
          <p:cNvGrpSpPr/>
          <p:nvPr userDrawn="1"/>
        </p:nvGrpSpPr>
        <p:grpSpPr>
          <a:xfrm>
            <a:off x="285580" y="6372281"/>
            <a:ext cx="11658961" cy="73282"/>
            <a:chOff x="251460" y="2158026"/>
            <a:chExt cx="11727181" cy="480400"/>
          </a:xfrm>
        </p:grpSpPr>
        <p:sp>
          <p:nvSpPr>
            <p:cNvPr id="8" name="Rectangle 8"/>
            <p:cNvSpPr/>
            <p:nvPr/>
          </p:nvSpPr>
          <p:spPr>
            <a:xfrm>
              <a:off x="251460" y="2158026"/>
              <a:ext cx="11727181" cy="1807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ectangle 9"/>
            <p:cNvSpPr/>
            <p:nvPr/>
          </p:nvSpPr>
          <p:spPr>
            <a:xfrm>
              <a:off x="251460" y="2338715"/>
              <a:ext cx="11727180" cy="299711"/>
            </a:xfrm>
            <a:prstGeom prst="rect">
              <a:avLst/>
            </a:prstGeom>
            <a:solidFill>
              <a:srgbClr val="9A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3" name="TextBox 10">
            <a:extLst>
              <a:ext uri="{FF2B5EF4-FFF2-40B4-BE49-F238E27FC236}">
                <a16:creationId xmlns:a16="http://schemas.microsoft.com/office/drawing/2014/main" id="{33AFAF86-0AEC-E463-4FE5-773CFE010B6B}"/>
              </a:ext>
            </a:extLst>
          </p:cNvPr>
          <p:cNvSpPr txBox="1"/>
          <p:nvPr userDrawn="1"/>
        </p:nvSpPr>
        <p:spPr>
          <a:xfrm>
            <a:off x="9131808" y="6372281"/>
            <a:ext cx="2892552" cy="523220"/>
          </a:xfrm>
          <a:prstGeom prst="rect">
            <a:avLst/>
          </a:prstGeom>
          <a:noFill/>
        </p:spPr>
        <p:txBody>
          <a:bodyPr wrap="square" rtlCol="0">
            <a:spAutoFit/>
          </a:bodyPr>
          <a:lstStyle/>
          <a:p>
            <a:r>
              <a:rPr lang="en-US" altLang="zh-CN" sz="2800" b="1" i="0" dirty="0">
                <a:solidFill>
                  <a:srgbClr val="9A0001"/>
                </a:solidFill>
                <a:latin typeface="Impact" panose="020B0806030902050204" pitchFamily="34" charset="0"/>
              </a:rPr>
              <a:t>Peking </a:t>
            </a:r>
            <a:r>
              <a:rPr lang="en-US" altLang="zh-CN" sz="2800" b="1" i="0" dirty="0">
                <a:solidFill>
                  <a:schemeClr val="tx1"/>
                </a:solidFill>
                <a:latin typeface="Impact" panose="020B0806030902050204" pitchFamily="34" charset="0"/>
              </a:rPr>
              <a:t>University</a:t>
            </a:r>
            <a:endParaRPr lang="en-US" sz="2800" b="1" i="0" dirty="0">
              <a:solidFill>
                <a:schemeClr val="tx1"/>
              </a:solidFill>
              <a:latin typeface="Impact" panose="020B0806030902050204" pitchFamily="34" charset="0"/>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9.xml"/><Relationship Id="rId5" Type="http://schemas.openxmlformats.org/officeDocument/2006/relationships/image" Target="../media/image24.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9.xml"/><Relationship Id="rId5" Type="http://schemas.openxmlformats.org/officeDocument/2006/relationships/image" Target="../media/image26.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9.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9.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39.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39.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9.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34F88-4A5B-7D8E-6A3D-A0B4EE0789E2}"/>
              </a:ext>
            </a:extLst>
          </p:cNvPr>
          <p:cNvSpPr>
            <a:spLocks noGrp="1"/>
          </p:cNvSpPr>
          <p:nvPr>
            <p:ph type="ctrTitle"/>
          </p:nvPr>
        </p:nvSpPr>
        <p:spPr>
          <a:xfrm>
            <a:off x="0" y="1307722"/>
            <a:ext cx="10027919" cy="2417763"/>
          </a:xfrm>
        </p:spPr>
        <p:txBody>
          <a:bodyPr/>
          <a:lstStyle/>
          <a:p>
            <a:r>
              <a:rPr lang="en-US" altLang="zh-CN" dirty="0"/>
              <a:t>StreamPIM:</a:t>
            </a:r>
            <a:r>
              <a:rPr lang="zh-CN" altLang="en-US" dirty="0"/>
              <a:t> </a:t>
            </a:r>
            <a:r>
              <a:rPr lang="en-US" altLang="zh-CN" dirty="0"/>
              <a:t>Streaming Matrix Computation in Racetrack Memory</a:t>
            </a:r>
            <a:endParaRPr lang="zh-CN" altLang="en-US" dirty="0"/>
          </a:p>
        </p:txBody>
      </p:sp>
      <p:sp>
        <p:nvSpPr>
          <p:cNvPr id="3" name="副标题 2">
            <a:extLst>
              <a:ext uri="{FF2B5EF4-FFF2-40B4-BE49-F238E27FC236}">
                <a16:creationId xmlns:a16="http://schemas.microsoft.com/office/drawing/2014/main" id="{D7102AF1-0812-7676-B6AF-9B92D5C9F6E6}"/>
              </a:ext>
            </a:extLst>
          </p:cNvPr>
          <p:cNvSpPr>
            <a:spLocks noGrp="1"/>
          </p:cNvSpPr>
          <p:nvPr>
            <p:ph type="subTitle" idx="1"/>
          </p:nvPr>
        </p:nvSpPr>
        <p:spPr>
          <a:xfrm>
            <a:off x="450166" y="4400236"/>
            <a:ext cx="11520853" cy="621344"/>
          </a:xfrm>
        </p:spPr>
        <p:txBody>
          <a:bodyPr/>
          <a:lstStyle/>
          <a:p>
            <a:r>
              <a:rPr lang="en-US" altLang="zh-CN" sz="2000" b="1" dirty="0">
                <a:solidFill>
                  <a:srgbClr val="C00000"/>
                </a:solidFill>
              </a:rPr>
              <a:t>Yuda An</a:t>
            </a:r>
            <a:r>
              <a:rPr lang="en-US" altLang="zh-CN" sz="2000" b="1" baseline="30000" dirty="0">
                <a:solidFill>
                  <a:srgbClr val="C00000"/>
                </a:solidFill>
              </a:rPr>
              <a:t>1</a:t>
            </a:r>
            <a:r>
              <a:rPr lang="en-US" altLang="zh-CN" sz="2000" dirty="0"/>
              <a:t>, </a:t>
            </a:r>
            <a:r>
              <a:rPr lang="en-US" altLang="zh-CN" sz="2000" dirty="0" err="1"/>
              <a:t>Yunxiao</a:t>
            </a:r>
            <a:r>
              <a:rPr lang="en-US" altLang="zh-CN" sz="2000" dirty="0"/>
              <a:t> Tang</a:t>
            </a:r>
            <a:r>
              <a:rPr lang="en-US" altLang="zh-CN" sz="2000" baseline="30000" dirty="0"/>
              <a:t>1</a:t>
            </a:r>
            <a:r>
              <a:rPr lang="en-US" altLang="zh-CN" sz="2000" dirty="0"/>
              <a:t>, </a:t>
            </a:r>
            <a:r>
              <a:rPr lang="en-US" altLang="zh-CN" sz="2000" dirty="0" err="1"/>
              <a:t>Shushu</a:t>
            </a:r>
            <a:r>
              <a:rPr lang="en-US" altLang="zh-CN" sz="2000" dirty="0"/>
              <a:t> Yi</a:t>
            </a:r>
            <a:r>
              <a:rPr lang="en-US" altLang="zh-CN" sz="2000" baseline="30000" dirty="0"/>
              <a:t>1</a:t>
            </a:r>
            <a:r>
              <a:rPr lang="en-US" altLang="zh-CN" sz="2000" dirty="0"/>
              <a:t>, Li Peng</a:t>
            </a:r>
            <a:r>
              <a:rPr lang="en-US" altLang="zh-CN" sz="2000" baseline="30000" dirty="0"/>
              <a:t>1</a:t>
            </a:r>
            <a:r>
              <a:rPr lang="en-US" altLang="zh-CN" sz="2000" dirty="0"/>
              <a:t>, </a:t>
            </a:r>
            <a:r>
              <a:rPr lang="en-US" altLang="zh-CN" sz="2000" dirty="0" err="1"/>
              <a:t>Xiurui</a:t>
            </a:r>
            <a:r>
              <a:rPr lang="en-US" altLang="zh-CN" sz="2000" dirty="0"/>
              <a:t> Pan</a:t>
            </a:r>
            <a:r>
              <a:rPr lang="en-US" altLang="zh-CN" sz="2000" baseline="30000" dirty="0"/>
              <a:t>1</a:t>
            </a:r>
            <a:r>
              <a:rPr lang="en-US" altLang="zh-CN" sz="2000" dirty="0"/>
              <a:t>, </a:t>
            </a:r>
            <a:r>
              <a:rPr lang="en-US" altLang="zh-CN" sz="2000" dirty="0" err="1"/>
              <a:t>Guangyu</a:t>
            </a:r>
            <a:r>
              <a:rPr lang="en-US" altLang="zh-CN" sz="2000" dirty="0"/>
              <a:t> Sun</a:t>
            </a:r>
            <a:r>
              <a:rPr lang="en-US" altLang="zh-CN" sz="2000" baseline="30000" dirty="0"/>
              <a:t>1,3</a:t>
            </a:r>
            <a:r>
              <a:rPr lang="en-US" altLang="zh-CN" sz="2000" dirty="0"/>
              <a:t>, </a:t>
            </a:r>
            <a:r>
              <a:rPr lang="en-US" altLang="zh-CN" sz="2000" dirty="0" err="1"/>
              <a:t>Zhaochu</a:t>
            </a:r>
            <a:r>
              <a:rPr lang="en-US" altLang="zh-CN" sz="2000" dirty="0"/>
              <a:t> Luo</a:t>
            </a:r>
            <a:r>
              <a:rPr lang="en-US" altLang="zh-CN" sz="2000" baseline="30000" dirty="0"/>
              <a:t>1</a:t>
            </a:r>
            <a:r>
              <a:rPr lang="en-US" altLang="zh-CN" sz="2000" dirty="0"/>
              <a:t>, </a:t>
            </a:r>
            <a:r>
              <a:rPr lang="en-US" altLang="zh-CN" sz="2000" dirty="0" err="1"/>
              <a:t>Qiao</a:t>
            </a:r>
            <a:r>
              <a:rPr lang="en-US" altLang="zh-CN" sz="2000" dirty="0"/>
              <a:t> Li</a:t>
            </a:r>
            <a:r>
              <a:rPr lang="en-US" altLang="zh-CN" sz="2000" baseline="30000" dirty="0"/>
              <a:t>2</a:t>
            </a:r>
            <a:r>
              <a:rPr lang="en-US" altLang="zh-CN" sz="2000" dirty="0"/>
              <a:t>, Jie Zhang</a:t>
            </a:r>
            <a:r>
              <a:rPr lang="en-US" altLang="zh-CN" sz="2000" baseline="30000" dirty="0"/>
              <a:t>1</a:t>
            </a:r>
          </a:p>
          <a:p>
            <a:r>
              <a:rPr lang="en-US" altLang="zh-CN" sz="2000" dirty="0"/>
              <a:t>Peking University</a:t>
            </a:r>
            <a:r>
              <a:rPr lang="en-US" altLang="zh-CN" sz="2000" baseline="30000" dirty="0"/>
              <a:t>1</a:t>
            </a:r>
            <a:r>
              <a:rPr lang="en-US" altLang="zh-CN" sz="2000" dirty="0"/>
              <a:t>, Xiamen University</a:t>
            </a:r>
            <a:r>
              <a:rPr lang="en-US" altLang="zh-CN" sz="2000" baseline="30000" dirty="0"/>
              <a:t>2</a:t>
            </a:r>
            <a:r>
              <a:rPr lang="en-US" altLang="zh-CN" sz="2000" dirty="0"/>
              <a:t>, Beijing Advanced Innovation Center for Integrated Circuits</a:t>
            </a:r>
            <a:r>
              <a:rPr lang="en-US" altLang="zh-CN" sz="2000" baseline="30000" dirty="0"/>
              <a:t>3</a:t>
            </a:r>
            <a:endParaRPr lang="zh-CN" altLang="en-US" sz="2000" baseline="30000" dirty="0"/>
          </a:p>
        </p:txBody>
      </p:sp>
      <p:sp>
        <p:nvSpPr>
          <p:cNvPr id="4" name="文本占位符 3">
            <a:extLst>
              <a:ext uri="{FF2B5EF4-FFF2-40B4-BE49-F238E27FC236}">
                <a16:creationId xmlns:a16="http://schemas.microsoft.com/office/drawing/2014/main" id="{F3FCE3A5-764B-CB98-2528-749D7859015C}"/>
              </a:ext>
            </a:extLst>
          </p:cNvPr>
          <p:cNvSpPr>
            <a:spLocks noGrp="1"/>
          </p:cNvSpPr>
          <p:nvPr>
            <p:ph type="body" sz="quarter" idx="10"/>
          </p:nvPr>
        </p:nvSpPr>
        <p:spPr/>
        <p:txBody>
          <a:bodyPr/>
          <a:lstStyle/>
          <a:p>
            <a:r>
              <a:rPr lang="en-US" altLang="zh-CN" dirty="0"/>
              <a:t>ChinaSys’24</a:t>
            </a:r>
            <a:endParaRPr lang="zh-CN" altLang="en-US" dirty="0"/>
          </a:p>
        </p:txBody>
      </p:sp>
      <p:sp>
        <p:nvSpPr>
          <p:cNvPr id="5" name="矩形 4">
            <a:extLst>
              <a:ext uri="{FF2B5EF4-FFF2-40B4-BE49-F238E27FC236}">
                <a16:creationId xmlns:a16="http://schemas.microsoft.com/office/drawing/2014/main" id="{90EF5AB6-5136-351E-9C35-F9CECEFD6CDB}"/>
              </a:ext>
            </a:extLst>
          </p:cNvPr>
          <p:cNvSpPr/>
          <p:nvPr/>
        </p:nvSpPr>
        <p:spPr>
          <a:xfrm>
            <a:off x="6824247" y="5757863"/>
            <a:ext cx="294572" cy="1291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0906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A2406-B5AF-5290-449F-A2747A0735C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697DF59-21B7-D69B-BEDE-80327193E649}"/>
              </a:ext>
            </a:extLst>
          </p:cNvPr>
          <p:cNvSpPr>
            <a:spLocks noGrp="1"/>
          </p:cNvSpPr>
          <p:nvPr>
            <p:ph type="title"/>
          </p:nvPr>
        </p:nvSpPr>
        <p:spPr/>
        <p:txBody>
          <a:bodyPr/>
          <a:lstStyle/>
          <a:p>
            <a:r>
              <a:rPr lang="en-US" altLang="zh-CN" dirty="0"/>
              <a:t>Our Goal</a:t>
            </a:r>
            <a:endParaRPr lang="zh-CN" altLang="en-US" dirty="0"/>
          </a:p>
        </p:txBody>
      </p:sp>
      <p:sp>
        <p:nvSpPr>
          <p:cNvPr id="3" name="内容占位符 2">
            <a:extLst>
              <a:ext uri="{FF2B5EF4-FFF2-40B4-BE49-F238E27FC236}">
                <a16:creationId xmlns:a16="http://schemas.microsoft.com/office/drawing/2014/main" id="{05332DF3-2037-F403-3D94-4B7C794ECA9A}"/>
              </a:ext>
            </a:extLst>
          </p:cNvPr>
          <p:cNvSpPr>
            <a:spLocks noGrp="1"/>
          </p:cNvSpPr>
          <p:nvPr>
            <p:ph idx="1"/>
          </p:nvPr>
        </p:nvSpPr>
        <p:spPr>
          <a:xfrm>
            <a:off x="313267" y="881744"/>
            <a:ext cx="11466357" cy="5327650"/>
          </a:xfrm>
        </p:spPr>
        <p:txBody>
          <a:bodyPr/>
          <a:lstStyle/>
          <a:p>
            <a:r>
              <a:rPr lang="en-US" altLang="zh-CN" b="1" dirty="0"/>
              <a:t>Eliminating electro-magnetic conversion overheads in PIM architectures</a:t>
            </a:r>
          </a:p>
          <a:p>
            <a:r>
              <a:rPr lang="en-US" altLang="zh-CN" u="sng" dirty="0"/>
              <a:t>Key observation</a:t>
            </a:r>
            <a:r>
              <a:rPr lang="en-US" altLang="zh-CN" dirty="0"/>
              <a:t>: we can directly build </a:t>
            </a:r>
            <a:r>
              <a:rPr lang="en-US" altLang="zh-CN" u="sng" dirty="0"/>
              <a:t>logic units</a:t>
            </a:r>
            <a:r>
              <a:rPr lang="en-US" altLang="zh-CN" dirty="0"/>
              <a:t> on domain-wall racetracks and compute only by shift operation*</a:t>
            </a:r>
          </a:p>
          <a:p>
            <a:endParaRPr lang="en-US" altLang="zh-CN" b="1" dirty="0"/>
          </a:p>
          <a:p>
            <a:endParaRPr lang="en-US" altLang="zh-CN" b="1" dirty="0"/>
          </a:p>
          <a:p>
            <a:endParaRPr lang="en-US" altLang="zh-CN" dirty="0"/>
          </a:p>
        </p:txBody>
      </p:sp>
      <p:sp>
        <p:nvSpPr>
          <p:cNvPr id="5" name="文本占位符 3">
            <a:extLst>
              <a:ext uri="{FF2B5EF4-FFF2-40B4-BE49-F238E27FC236}">
                <a16:creationId xmlns:a16="http://schemas.microsoft.com/office/drawing/2014/main" id="{DC276F3F-0128-8BBA-2D32-DBC97D17133F}"/>
              </a:ext>
            </a:extLst>
          </p:cNvPr>
          <p:cNvSpPr>
            <a:spLocks noGrp="1"/>
          </p:cNvSpPr>
          <p:nvPr>
            <p:ph type="body" sz="quarter" idx="10"/>
          </p:nvPr>
        </p:nvSpPr>
        <p:spPr>
          <a:xfrm>
            <a:off x="2232285" y="6450806"/>
            <a:ext cx="6787890" cy="407195"/>
          </a:xfrm>
        </p:spPr>
        <p:txBody>
          <a:bodyPr/>
          <a:lstStyle/>
          <a:p>
            <a:r>
              <a:rPr lang="en-US" altLang="zh-CN" dirty="0"/>
              <a:t>*Z. Luo, A. </a:t>
            </a:r>
            <a:r>
              <a:rPr lang="en-US" altLang="zh-CN" dirty="0" err="1"/>
              <a:t>Hrabec</a:t>
            </a:r>
            <a:r>
              <a:rPr lang="en-US" altLang="zh-CN" dirty="0"/>
              <a:t>, T. P. Dao, G. Sala, S. </a:t>
            </a:r>
            <a:r>
              <a:rPr lang="en-US" altLang="zh-CN" dirty="0" err="1"/>
              <a:t>Finizio</a:t>
            </a:r>
            <a:r>
              <a:rPr lang="en-US" altLang="zh-CN" dirty="0"/>
              <a:t>, J. Feng, S. Mayr, J. Raabe, P. Gambardella, and L. J. </a:t>
            </a:r>
            <a:r>
              <a:rPr lang="en-US" altLang="zh-CN" dirty="0" err="1"/>
              <a:t>Heyderman</a:t>
            </a:r>
            <a:r>
              <a:rPr lang="en-US" altLang="zh-CN" dirty="0"/>
              <a:t>, “Current-driven magnetic domain-wall logic,” Nature, vol. 579, pp. 214–218, 2020.</a:t>
            </a:r>
            <a:endParaRPr lang="zh-CN" altLang="en-US" dirty="0"/>
          </a:p>
        </p:txBody>
      </p:sp>
      <p:pic>
        <p:nvPicPr>
          <p:cNvPr id="6" name="图片 5">
            <a:extLst>
              <a:ext uri="{FF2B5EF4-FFF2-40B4-BE49-F238E27FC236}">
                <a16:creationId xmlns:a16="http://schemas.microsoft.com/office/drawing/2014/main" id="{FB0D6D53-41E1-A9FE-FB28-FF43A28609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3929" y="2179491"/>
            <a:ext cx="5604780" cy="1941962"/>
          </a:xfrm>
          <a:prstGeom prst="rect">
            <a:avLst/>
          </a:prstGeom>
        </p:spPr>
      </p:pic>
      <p:pic>
        <p:nvPicPr>
          <p:cNvPr id="7" name="图片 6">
            <a:extLst>
              <a:ext uri="{FF2B5EF4-FFF2-40B4-BE49-F238E27FC236}">
                <a16:creationId xmlns:a16="http://schemas.microsoft.com/office/drawing/2014/main" id="{C61A9955-08F4-B206-C0E0-A6933A20F7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0891" y="4121453"/>
            <a:ext cx="6430856" cy="2225792"/>
          </a:xfrm>
          <a:prstGeom prst="rect">
            <a:avLst/>
          </a:prstGeom>
        </p:spPr>
      </p:pic>
      <p:sp>
        <p:nvSpPr>
          <p:cNvPr id="8" name="文本框 7">
            <a:extLst>
              <a:ext uri="{FF2B5EF4-FFF2-40B4-BE49-F238E27FC236}">
                <a16:creationId xmlns:a16="http://schemas.microsoft.com/office/drawing/2014/main" id="{314142DA-DEE8-E1B2-D960-80A490D2E72F}"/>
              </a:ext>
            </a:extLst>
          </p:cNvPr>
          <p:cNvSpPr txBox="1"/>
          <p:nvPr/>
        </p:nvSpPr>
        <p:spPr>
          <a:xfrm>
            <a:off x="555992" y="2598003"/>
            <a:ext cx="3069451" cy="830997"/>
          </a:xfrm>
          <a:prstGeom prst="rect">
            <a:avLst/>
          </a:prstGeom>
          <a:noFill/>
        </p:spPr>
        <p:txBody>
          <a:bodyPr wrap="square" rtlCol="0">
            <a:spAutoFit/>
          </a:bodyPr>
          <a:lstStyle/>
          <a:p>
            <a:r>
              <a:rPr lang="en-US" altLang="zh-CN" sz="2400" b="1" dirty="0"/>
              <a:t>Example of DW-based logic mechanism </a:t>
            </a:r>
            <a:endParaRPr lang="zh-CN" altLang="en-US" sz="2400" b="1" dirty="0"/>
          </a:p>
        </p:txBody>
      </p:sp>
      <p:sp>
        <p:nvSpPr>
          <p:cNvPr id="9" name="文本框 8">
            <a:extLst>
              <a:ext uri="{FF2B5EF4-FFF2-40B4-BE49-F238E27FC236}">
                <a16:creationId xmlns:a16="http://schemas.microsoft.com/office/drawing/2014/main" id="{AD3979BE-1FB6-EA99-9E86-6887C844A91C}"/>
              </a:ext>
            </a:extLst>
          </p:cNvPr>
          <p:cNvSpPr txBox="1"/>
          <p:nvPr/>
        </p:nvSpPr>
        <p:spPr>
          <a:xfrm>
            <a:off x="555992" y="4897398"/>
            <a:ext cx="3069451" cy="830997"/>
          </a:xfrm>
          <a:prstGeom prst="rect">
            <a:avLst/>
          </a:prstGeom>
          <a:noFill/>
        </p:spPr>
        <p:txBody>
          <a:bodyPr wrap="square" rtlCol="0">
            <a:spAutoFit/>
          </a:bodyPr>
          <a:lstStyle/>
          <a:p>
            <a:r>
              <a:rPr lang="en-US" altLang="zh-CN" sz="2400" b="1" dirty="0"/>
              <a:t>Example of DW-based 1-bit full adder</a:t>
            </a:r>
            <a:endParaRPr lang="zh-CN" altLang="en-US" sz="2400" b="1" dirty="0"/>
          </a:p>
        </p:txBody>
      </p:sp>
    </p:spTree>
    <p:extLst>
      <p:ext uri="{BB962C8B-B14F-4D97-AF65-F5344CB8AC3E}">
        <p14:creationId xmlns:p14="http://schemas.microsoft.com/office/powerpoint/2010/main" val="122198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6D40B-F96E-AA20-AA04-02BD562A7C1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F727163-FB7E-E048-3DAC-405A8A1EAA64}"/>
              </a:ext>
            </a:extLst>
          </p:cNvPr>
          <p:cNvSpPr>
            <a:spLocks noGrp="1"/>
          </p:cNvSpPr>
          <p:nvPr>
            <p:ph type="title"/>
          </p:nvPr>
        </p:nvSpPr>
        <p:spPr/>
        <p:txBody>
          <a:bodyPr/>
          <a:lstStyle/>
          <a:p>
            <a:r>
              <a:rPr lang="en-US" altLang="zh-CN" dirty="0"/>
              <a:t>Our Solution</a:t>
            </a:r>
            <a:endParaRPr lang="zh-CN" altLang="en-US" dirty="0"/>
          </a:p>
        </p:txBody>
      </p:sp>
      <p:sp>
        <p:nvSpPr>
          <p:cNvPr id="3" name="内容占位符 2">
            <a:extLst>
              <a:ext uri="{FF2B5EF4-FFF2-40B4-BE49-F238E27FC236}">
                <a16:creationId xmlns:a16="http://schemas.microsoft.com/office/drawing/2014/main" id="{BB33D61F-293C-26CA-69D7-DC4E3804DCE8}"/>
              </a:ext>
            </a:extLst>
          </p:cNvPr>
          <p:cNvSpPr>
            <a:spLocks noGrp="1"/>
          </p:cNvSpPr>
          <p:nvPr>
            <p:ph idx="1"/>
          </p:nvPr>
        </p:nvSpPr>
        <p:spPr/>
        <p:txBody>
          <a:bodyPr/>
          <a:lstStyle/>
          <a:p>
            <a:r>
              <a:rPr lang="en-US" altLang="zh-CN" b="1" dirty="0"/>
              <a:t>Eliminating electro-magnetic conversion </a:t>
            </a:r>
            <a:r>
              <a:rPr lang="en-US" altLang="zh-CN" b="1"/>
              <a:t>overheads by </a:t>
            </a:r>
            <a:r>
              <a:rPr lang="en-US" altLang="zh-CN" b="1" dirty="0"/>
              <a:t>…</a:t>
            </a:r>
          </a:p>
          <a:p>
            <a:endParaRPr lang="en-US" altLang="zh-CN" dirty="0"/>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F7DB78E4-CF0C-6F1E-0184-F483ABC5C8AC}"/>
              </a:ext>
            </a:extLst>
          </p:cNvPr>
          <p:cNvSpPr>
            <a:spLocks noGrp="1"/>
          </p:cNvSpPr>
          <p:nvPr>
            <p:ph type="body" sz="quarter" idx="10"/>
          </p:nvPr>
        </p:nvSpPr>
        <p:spPr/>
        <p:txBody>
          <a:bodyPr/>
          <a:lstStyle/>
          <a:p>
            <a:endParaRPr lang="zh-CN" altLang="en-US"/>
          </a:p>
        </p:txBody>
      </p:sp>
      <p:sp>
        <p:nvSpPr>
          <p:cNvPr id="6" name="文本框 5">
            <a:extLst>
              <a:ext uri="{FF2B5EF4-FFF2-40B4-BE49-F238E27FC236}">
                <a16:creationId xmlns:a16="http://schemas.microsoft.com/office/drawing/2014/main" id="{58916C07-B8F4-F198-A170-AF130D01CE20}"/>
              </a:ext>
            </a:extLst>
          </p:cNvPr>
          <p:cNvSpPr txBox="1"/>
          <p:nvPr/>
        </p:nvSpPr>
        <p:spPr>
          <a:xfrm>
            <a:off x="2616158" y="1379125"/>
            <a:ext cx="6432964" cy="2246769"/>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a:solidFill>
                  <a:srgbClr val="00B050"/>
                </a:solidFill>
              </a:rPr>
              <a:t>Integrating DW-based logic units into racetrack memory</a:t>
            </a:r>
          </a:p>
          <a:p>
            <a:pPr marL="457200" indent="-457200">
              <a:buFont typeface="Wingdings" panose="05000000000000000000" pitchFamily="2" charset="2"/>
              <a:buChar char="ü"/>
            </a:pPr>
            <a:r>
              <a:rPr lang="en-US" altLang="zh-CN" sz="2800" b="1" dirty="0">
                <a:solidFill>
                  <a:srgbClr val="0070C0"/>
                </a:solidFill>
              </a:rPr>
              <a:t>Constructing high-performance in-RM matrix computing architecture with DW-based logic units</a:t>
            </a:r>
            <a:endParaRPr lang="zh-CN" altLang="en-US" sz="2800" b="1" dirty="0">
              <a:solidFill>
                <a:srgbClr val="0070C0"/>
              </a:solidFill>
            </a:endParaRPr>
          </a:p>
        </p:txBody>
      </p:sp>
      <p:sp>
        <p:nvSpPr>
          <p:cNvPr id="8" name="矩形: 圆角 7">
            <a:extLst>
              <a:ext uri="{FF2B5EF4-FFF2-40B4-BE49-F238E27FC236}">
                <a16:creationId xmlns:a16="http://schemas.microsoft.com/office/drawing/2014/main" id="{3B967F5A-7025-6D93-DDE4-3444C84EDED1}"/>
              </a:ext>
            </a:extLst>
          </p:cNvPr>
          <p:cNvSpPr/>
          <p:nvPr/>
        </p:nvSpPr>
        <p:spPr>
          <a:xfrm>
            <a:off x="2884963" y="4090548"/>
            <a:ext cx="5895353" cy="1654191"/>
          </a:xfrm>
          <a:prstGeom prst="roundRect">
            <a:avLst/>
          </a:prstGeom>
          <a:solidFill>
            <a:schemeClr val="accent6">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6000" b="1" dirty="0"/>
              <a:t>StreamPIM</a:t>
            </a:r>
            <a:endParaRPr lang="zh-CN" altLang="en-US" sz="6000" b="1" dirty="0"/>
          </a:p>
        </p:txBody>
      </p:sp>
    </p:spTree>
    <p:extLst>
      <p:ext uri="{BB962C8B-B14F-4D97-AF65-F5344CB8AC3E}">
        <p14:creationId xmlns:p14="http://schemas.microsoft.com/office/powerpoint/2010/main" val="212569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A7F8C-3A96-A5EB-C127-3E9AF9C3E6E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9F5CBD2-0BAF-FFA8-9BE5-A7C93841739C}"/>
              </a:ext>
            </a:extLst>
          </p:cNvPr>
          <p:cNvSpPr>
            <a:spLocks noGrp="1"/>
          </p:cNvSpPr>
          <p:nvPr>
            <p:ph type="title"/>
          </p:nvPr>
        </p:nvSpPr>
        <p:spPr/>
        <p:txBody>
          <a:bodyPr/>
          <a:lstStyle/>
          <a:p>
            <a:r>
              <a:rPr lang="en-US" altLang="zh-CN" dirty="0"/>
              <a:t>StreamPIM: Outline</a:t>
            </a:r>
            <a:endParaRPr lang="zh-CN" altLang="en-US" dirty="0"/>
          </a:p>
        </p:txBody>
      </p:sp>
      <p:sp>
        <p:nvSpPr>
          <p:cNvPr id="3" name="内容占位符 2">
            <a:extLst>
              <a:ext uri="{FF2B5EF4-FFF2-40B4-BE49-F238E27FC236}">
                <a16:creationId xmlns:a16="http://schemas.microsoft.com/office/drawing/2014/main" id="{E5D5E85B-8E83-DCBB-6AF5-A048D74FE4A3}"/>
              </a:ext>
            </a:extLst>
          </p:cNvPr>
          <p:cNvSpPr>
            <a:spLocks noGrp="1"/>
          </p:cNvSpPr>
          <p:nvPr>
            <p:ph idx="1"/>
          </p:nvPr>
        </p:nvSpPr>
        <p:spPr/>
        <p:txBody>
          <a:bodyPr/>
          <a:lstStyle/>
          <a:p>
            <a:r>
              <a:rPr lang="en-US" altLang="zh-CN" b="1" dirty="0"/>
              <a:t>Architecture</a:t>
            </a:r>
          </a:p>
          <a:p>
            <a:r>
              <a:rPr lang="en-US" altLang="zh-CN" b="1" dirty="0"/>
              <a:t>RM processor</a:t>
            </a:r>
          </a:p>
          <a:p>
            <a:r>
              <a:rPr lang="en-US" altLang="zh-CN" b="1" dirty="0"/>
              <a:t>RM data transfer bus</a:t>
            </a:r>
          </a:p>
          <a:p>
            <a:r>
              <a:rPr lang="en-US" altLang="zh-CN" b="1" dirty="0"/>
              <a:t>Optimizations</a:t>
            </a:r>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F74E19E8-5231-4755-E434-4CC3B1C033A0}"/>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72191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BA264-C362-7570-CB73-19303C591A0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02E830A-2B01-B80C-F623-78BEF0E51375}"/>
              </a:ext>
            </a:extLst>
          </p:cNvPr>
          <p:cNvSpPr>
            <a:spLocks noGrp="1"/>
          </p:cNvSpPr>
          <p:nvPr>
            <p:ph type="title"/>
          </p:nvPr>
        </p:nvSpPr>
        <p:spPr/>
        <p:txBody>
          <a:bodyPr/>
          <a:lstStyle/>
          <a:p>
            <a:r>
              <a:rPr lang="en-US" altLang="zh-CN" dirty="0"/>
              <a:t>StreamPIM: Outline</a:t>
            </a:r>
            <a:endParaRPr lang="zh-CN" altLang="en-US" dirty="0"/>
          </a:p>
        </p:txBody>
      </p:sp>
      <p:sp>
        <p:nvSpPr>
          <p:cNvPr id="3" name="内容占位符 2">
            <a:extLst>
              <a:ext uri="{FF2B5EF4-FFF2-40B4-BE49-F238E27FC236}">
                <a16:creationId xmlns:a16="http://schemas.microsoft.com/office/drawing/2014/main" id="{6C682AB9-88C1-2590-B837-51951C6EC100}"/>
              </a:ext>
            </a:extLst>
          </p:cNvPr>
          <p:cNvSpPr>
            <a:spLocks noGrp="1"/>
          </p:cNvSpPr>
          <p:nvPr>
            <p:ph idx="1"/>
          </p:nvPr>
        </p:nvSpPr>
        <p:spPr/>
        <p:txBody>
          <a:bodyPr/>
          <a:lstStyle/>
          <a:p>
            <a:r>
              <a:rPr lang="en-US" altLang="zh-CN" b="1" dirty="0"/>
              <a:t>Architecture</a:t>
            </a:r>
          </a:p>
          <a:p>
            <a:r>
              <a:rPr lang="en-US" altLang="zh-CN" b="1" dirty="0">
                <a:solidFill>
                  <a:schemeClr val="bg1">
                    <a:lumMod val="85000"/>
                  </a:schemeClr>
                </a:solidFill>
              </a:rPr>
              <a:t>RM processor</a:t>
            </a:r>
          </a:p>
          <a:p>
            <a:r>
              <a:rPr lang="en-US" altLang="zh-CN" b="1" dirty="0">
                <a:solidFill>
                  <a:schemeClr val="bg1">
                    <a:lumMod val="85000"/>
                  </a:schemeClr>
                </a:solidFill>
              </a:rPr>
              <a:t>RM data transfer bus</a:t>
            </a:r>
          </a:p>
          <a:p>
            <a:r>
              <a:rPr lang="en-US" altLang="zh-CN" b="1" dirty="0">
                <a:solidFill>
                  <a:schemeClr val="bg1">
                    <a:lumMod val="85000"/>
                  </a:schemeClr>
                </a:solidFill>
              </a:rPr>
              <a:t>Optimizations</a:t>
            </a:r>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615B54BA-366D-9A65-2B91-6B2B51B96E00}"/>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142360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5369B-EB73-12F2-AB4F-0BC25079D35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5B707C8-28E3-6E84-B562-39A660BA36CB}"/>
              </a:ext>
            </a:extLst>
          </p:cNvPr>
          <p:cNvSpPr>
            <a:spLocks noGrp="1"/>
          </p:cNvSpPr>
          <p:nvPr>
            <p:ph type="title"/>
          </p:nvPr>
        </p:nvSpPr>
        <p:spPr/>
        <p:txBody>
          <a:bodyPr/>
          <a:lstStyle/>
          <a:p>
            <a:r>
              <a:rPr lang="en-US" altLang="zh-CN" dirty="0"/>
              <a:t>StreamPIM: Architecture</a:t>
            </a:r>
            <a:endParaRPr lang="zh-CN" altLang="en-US" dirty="0"/>
          </a:p>
        </p:txBody>
      </p:sp>
      <p:sp>
        <p:nvSpPr>
          <p:cNvPr id="3" name="内容占位符 2">
            <a:extLst>
              <a:ext uri="{FF2B5EF4-FFF2-40B4-BE49-F238E27FC236}">
                <a16:creationId xmlns:a16="http://schemas.microsoft.com/office/drawing/2014/main" id="{49B20113-0F27-C062-353B-8CB32F51B7BA}"/>
              </a:ext>
            </a:extLst>
          </p:cNvPr>
          <p:cNvSpPr>
            <a:spLocks noGrp="1"/>
          </p:cNvSpPr>
          <p:nvPr>
            <p:ph idx="1"/>
          </p:nvPr>
        </p:nvSpPr>
        <p:spPr/>
        <p:txBody>
          <a:bodyPr/>
          <a:lstStyle/>
          <a:p>
            <a:r>
              <a:rPr lang="en-US" altLang="zh-CN" b="1" dirty="0"/>
              <a:t>Hierarchical architecture</a:t>
            </a:r>
          </a:p>
          <a:p>
            <a:r>
              <a:rPr lang="en-US" altLang="zh-CN" u="sng" dirty="0"/>
              <a:t>Device</a:t>
            </a:r>
            <a:r>
              <a:rPr lang="en-US" altLang="zh-CN" dirty="0"/>
              <a:t>: multiple banks, connected with shared internal bus</a:t>
            </a:r>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0EDE9743-5FC2-6395-8E45-608CB235CA08}"/>
              </a:ext>
            </a:extLst>
          </p:cNvPr>
          <p:cNvSpPr>
            <a:spLocks noGrp="1"/>
          </p:cNvSpPr>
          <p:nvPr>
            <p:ph type="body" sz="quarter" idx="10"/>
          </p:nvPr>
        </p:nvSpPr>
        <p:spPr/>
        <p:txBody>
          <a:bodyPr/>
          <a:lstStyle/>
          <a:p>
            <a:endParaRPr lang="zh-CN" altLang="en-US"/>
          </a:p>
        </p:txBody>
      </p:sp>
      <p:pic>
        <p:nvPicPr>
          <p:cNvPr id="7" name="图片 6">
            <a:extLst>
              <a:ext uri="{FF2B5EF4-FFF2-40B4-BE49-F238E27FC236}">
                <a16:creationId xmlns:a16="http://schemas.microsoft.com/office/drawing/2014/main" id="{17D7D48D-62E8-2368-9733-3A49A198E7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995" y="2201779"/>
            <a:ext cx="4740009" cy="3645568"/>
          </a:xfrm>
          <a:prstGeom prst="rect">
            <a:avLst/>
          </a:prstGeom>
        </p:spPr>
      </p:pic>
    </p:spTree>
    <p:extLst>
      <p:ext uri="{BB962C8B-B14F-4D97-AF65-F5344CB8AC3E}">
        <p14:creationId xmlns:p14="http://schemas.microsoft.com/office/powerpoint/2010/main" val="2790024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0A10-15A4-DBC1-9A14-30B945C2DB0E}"/>
            </a:ext>
          </a:extLst>
        </p:cNvPr>
        <p:cNvGrpSpPr/>
        <p:nvPr/>
      </p:nvGrpSpPr>
      <p:grpSpPr>
        <a:xfrm>
          <a:off x="0" y="0"/>
          <a:ext cx="0" cy="0"/>
          <a:chOff x="0" y="0"/>
          <a:chExt cx="0" cy="0"/>
        </a:xfrm>
      </p:grpSpPr>
      <p:pic>
        <p:nvPicPr>
          <p:cNvPr id="8" name="图片 7">
            <a:extLst>
              <a:ext uri="{FF2B5EF4-FFF2-40B4-BE49-F238E27FC236}">
                <a16:creationId xmlns:a16="http://schemas.microsoft.com/office/drawing/2014/main" id="{D75081F0-C95A-017E-B5F2-605C67609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995" y="2201779"/>
            <a:ext cx="4686057" cy="3645568"/>
          </a:xfrm>
          <a:prstGeom prst="rect">
            <a:avLst/>
          </a:prstGeom>
        </p:spPr>
      </p:pic>
      <p:sp>
        <p:nvSpPr>
          <p:cNvPr id="2" name="标题 1">
            <a:extLst>
              <a:ext uri="{FF2B5EF4-FFF2-40B4-BE49-F238E27FC236}">
                <a16:creationId xmlns:a16="http://schemas.microsoft.com/office/drawing/2014/main" id="{87F89D6E-0C30-8945-86A0-C98F02859DCE}"/>
              </a:ext>
            </a:extLst>
          </p:cNvPr>
          <p:cNvSpPr>
            <a:spLocks noGrp="1"/>
          </p:cNvSpPr>
          <p:nvPr>
            <p:ph type="title"/>
          </p:nvPr>
        </p:nvSpPr>
        <p:spPr/>
        <p:txBody>
          <a:bodyPr/>
          <a:lstStyle/>
          <a:p>
            <a:r>
              <a:rPr lang="en-US" altLang="zh-CN" dirty="0"/>
              <a:t>StreamPIM: Architecture</a:t>
            </a:r>
            <a:endParaRPr lang="zh-CN" altLang="en-US" dirty="0"/>
          </a:p>
        </p:txBody>
      </p:sp>
      <p:sp>
        <p:nvSpPr>
          <p:cNvPr id="3" name="内容占位符 2">
            <a:extLst>
              <a:ext uri="{FF2B5EF4-FFF2-40B4-BE49-F238E27FC236}">
                <a16:creationId xmlns:a16="http://schemas.microsoft.com/office/drawing/2014/main" id="{92182B4C-C8E7-7674-552B-0335BE134947}"/>
              </a:ext>
            </a:extLst>
          </p:cNvPr>
          <p:cNvSpPr>
            <a:spLocks noGrp="1"/>
          </p:cNvSpPr>
          <p:nvPr>
            <p:ph idx="1"/>
          </p:nvPr>
        </p:nvSpPr>
        <p:spPr/>
        <p:txBody>
          <a:bodyPr/>
          <a:lstStyle/>
          <a:p>
            <a:r>
              <a:rPr lang="en-US" altLang="zh-CN" b="1" dirty="0"/>
              <a:t>Hierarchical architecture</a:t>
            </a:r>
          </a:p>
          <a:p>
            <a:r>
              <a:rPr lang="en-US" altLang="zh-CN" u="sng" dirty="0"/>
              <a:t>Bank</a:t>
            </a:r>
            <a:r>
              <a:rPr lang="en-US" altLang="zh-CN" dirty="0"/>
              <a:t>: subarrays and peripheral circuits, controlled by bank controller</a:t>
            </a:r>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C2D6D876-F14E-2949-ED2E-18A34CAE90ED}"/>
              </a:ext>
            </a:extLst>
          </p:cNvPr>
          <p:cNvSpPr>
            <a:spLocks noGrp="1"/>
          </p:cNvSpPr>
          <p:nvPr>
            <p:ph type="body" sz="quarter" idx="10"/>
          </p:nvPr>
        </p:nvSpPr>
        <p:spPr/>
        <p:txBody>
          <a:bodyPr/>
          <a:lstStyle/>
          <a:p>
            <a:endParaRPr lang="zh-CN" altLang="en-US"/>
          </a:p>
        </p:txBody>
      </p:sp>
      <p:pic>
        <p:nvPicPr>
          <p:cNvPr id="7" name="图片 6">
            <a:extLst>
              <a:ext uri="{FF2B5EF4-FFF2-40B4-BE49-F238E27FC236}">
                <a16:creationId xmlns:a16="http://schemas.microsoft.com/office/drawing/2014/main" id="{55C430F5-FEA4-A0AC-092B-22FE809E3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5995" y="2201779"/>
            <a:ext cx="4740009" cy="3645568"/>
          </a:xfrm>
          <a:prstGeom prst="rect">
            <a:avLst/>
          </a:prstGeom>
        </p:spPr>
      </p:pic>
      <p:pic>
        <p:nvPicPr>
          <p:cNvPr id="6" name="图片 5">
            <a:extLst>
              <a:ext uri="{FF2B5EF4-FFF2-40B4-BE49-F238E27FC236}">
                <a16:creationId xmlns:a16="http://schemas.microsoft.com/office/drawing/2014/main" id="{78995E92-3DDF-4A63-544E-B5AE522638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8681" y="4132847"/>
            <a:ext cx="1568680" cy="956512"/>
          </a:xfrm>
          <a:prstGeom prst="rect">
            <a:avLst/>
          </a:prstGeom>
        </p:spPr>
      </p:pic>
    </p:spTree>
    <p:extLst>
      <p:ext uri="{BB962C8B-B14F-4D97-AF65-F5344CB8AC3E}">
        <p14:creationId xmlns:p14="http://schemas.microsoft.com/office/powerpoint/2010/main" val="215152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2.22222E-6 L -0.09623 -0.12245 " pathEditMode="relative" rAng="0" ptsTypes="AA">
                                      <p:cBhvr>
                                        <p:cTn id="6" dur="500" fill="hold"/>
                                        <p:tgtEl>
                                          <p:spTgt spid="6"/>
                                        </p:tgtEl>
                                        <p:attrNameLst>
                                          <p:attrName>ppt_x</p:attrName>
                                          <p:attrName>ppt_y</p:attrName>
                                        </p:attrNameLst>
                                      </p:cBhvr>
                                      <p:rCtr x="-4818" y="-6134"/>
                                    </p:animMotion>
                                  </p:childTnLst>
                                </p:cTn>
                              </p:par>
                              <p:par>
                                <p:cTn id="7" presetID="6" presetClass="emph" presetSubtype="0" accel="20000" decel="20000" fill="hold" nodeType="withEffect">
                                  <p:stCondLst>
                                    <p:cond delay="0"/>
                                  </p:stCondLst>
                                  <p:childTnLst>
                                    <p:animScale>
                                      <p:cBhvr>
                                        <p:cTn id="8" dur="500" fill="hold"/>
                                        <p:tgtEl>
                                          <p:spTgt spid="6"/>
                                        </p:tgtEl>
                                      </p:cBhvr>
                                      <p:by x="300000" y="300000"/>
                                    </p:animScale>
                                  </p:childTnLst>
                                </p:cTn>
                              </p:par>
                            </p:childTnLst>
                          </p:cTn>
                        </p:par>
                        <p:par>
                          <p:cTn id="9" fill="hold">
                            <p:stCondLst>
                              <p:cond delay="500"/>
                            </p:stCondLst>
                            <p:childTnLst>
                              <p:par>
                                <p:cTn id="10" presetID="10" presetClass="exit" presetSubtype="0" fill="hold" nodeType="afterEffect">
                                  <p:stCondLst>
                                    <p:cond delay="0"/>
                                  </p:stCondLst>
                                  <p:childTnLst>
                                    <p:animEffect transition="out" filter="fade">
                                      <p:cBhvr>
                                        <p:cTn id="11" dur="250"/>
                                        <p:tgtEl>
                                          <p:spTgt spid="6"/>
                                        </p:tgtEl>
                                      </p:cBhvr>
                                    </p:animEffect>
                                    <p:set>
                                      <p:cBhvr>
                                        <p:cTn id="12" dur="1" fill="hold">
                                          <p:stCondLst>
                                            <p:cond delay="249"/>
                                          </p:stCondLst>
                                        </p:cTn>
                                        <p:tgtEl>
                                          <p:spTgt spid="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par>
                          <p:cTn id="15" fill="hold">
                            <p:stCondLst>
                              <p:cond delay="750"/>
                            </p:stCondLst>
                            <p:childTnLst>
                              <p:par>
                                <p:cTn id="16" presetID="1"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38075-3DCC-C337-3B5A-E36BCAD8D4B0}"/>
            </a:ext>
          </a:extLst>
        </p:cNvPr>
        <p:cNvGrpSpPr/>
        <p:nvPr/>
      </p:nvGrpSpPr>
      <p:grpSpPr>
        <a:xfrm>
          <a:off x="0" y="0"/>
          <a:ext cx="0" cy="0"/>
          <a:chOff x="0" y="0"/>
          <a:chExt cx="0" cy="0"/>
        </a:xfrm>
      </p:grpSpPr>
      <p:pic>
        <p:nvPicPr>
          <p:cNvPr id="10" name="图片 9">
            <a:extLst>
              <a:ext uri="{FF2B5EF4-FFF2-40B4-BE49-F238E27FC236}">
                <a16:creationId xmlns:a16="http://schemas.microsoft.com/office/drawing/2014/main" id="{BC05A69B-6CB6-8883-1847-7A6B44E6B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996" y="2200458"/>
            <a:ext cx="4686058" cy="3645568"/>
          </a:xfrm>
          <a:prstGeom prst="rect">
            <a:avLst/>
          </a:prstGeom>
        </p:spPr>
      </p:pic>
      <p:sp>
        <p:nvSpPr>
          <p:cNvPr id="2" name="标题 1">
            <a:extLst>
              <a:ext uri="{FF2B5EF4-FFF2-40B4-BE49-F238E27FC236}">
                <a16:creationId xmlns:a16="http://schemas.microsoft.com/office/drawing/2014/main" id="{B719D3CD-91A1-5A4C-7E1F-2C9E0CC49D9E}"/>
              </a:ext>
            </a:extLst>
          </p:cNvPr>
          <p:cNvSpPr>
            <a:spLocks noGrp="1"/>
          </p:cNvSpPr>
          <p:nvPr>
            <p:ph type="title"/>
          </p:nvPr>
        </p:nvSpPr>
        <p:spPr/>
        <p:txBody>
          <a:bodyPr/>
          <a:lstStyle/>
          <a:p>
            <a:r>
              <a:rPr lang="en-US" altLang="zh-CN" dirty="0"/>
              <a:t>StreamPIM: Architecture</a:t>
            </a:r>
            <a:endParaRPr lang="zh-CN" altLang="en-US" dirty="0"/>
          </a:p>
        </p:txBody>
      </p:sp>
      <p:sp>
        <p:nvSpPr>
          <p:cNvPr id="3" name="内容占位符 2">
            <a:extLst>
              <a:ext uri="{FF2B5EF4-FFF2-40B4-BE49-F238E27FC236}">
                <a16:creationId xmlns:a16="http://schemas.microsoft.com/office/drawing/2014/main" id="{E0917023-89EA-818A-F008-39B8293FF8C9}"/>
              </a:ext>
            </a:extLst>
          </p:cNvPr>
          <p:cNvSpPr>
            <a:spLocks noGrp="1"/>
          </p:cNvSpPr>
          <p:nvPr>
            <p:ph idx="1"/>
          </p:nvPr>
        </p:nvSpPr>
        <p:spPr/>
        <p:txBody>
          <a:bodyPr/>
          <a:lstStyle/>
          <a:p>
            <a:r>
              <a:rPr lang="en-US" altLang="zh-CN" b="1" dirty="0"/>
              <a:t>Hierarchical architecture</a:t>
            </a:r>
          </a:p>
          <a:p>
            <a:r>
              <a:rPr lang="en-US" altLang="zh-CN" u="sng" dirty="0"/>
              <a:t>Subarray</a:t>
            </a:r>
            <a:r>
              <a:rPr lang="en-US" altLang="zh-CN" dirty="0"/>
              <a:t>: mats (racetracks) and RM processor, connected with RM bus</a:t>
            </a:r>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B3F27106-0F7F-129D-FDD5-995C355E4420}"/>
              </a:ext>
            </a:extLst>
          </p:cNvPr>
          <p:cNvSpPr>
            <a:spLocks noGrp="1"/>
          </p:cNvSpPr>
          <p:nvPr>
            <p:ph type="body" sz="quarter" idx="10"/>
          </p:nvPr>
        </p:nvSpPr>
        <p:spPr/>
        <p:txBody>
          <a:bodyPr/>
          <a:lstStyle/>
          <a:p>
            <a:endParaRPr lang="zh-CN" altLang="en-US"/>
          </a:p>
        </p:txBody>
      </p:sp>
      <p:pic>
        <p:nvPicPr>
          <p:cNvPr id="6" name="图片 5">
            <a:extLst>
              <a:ext uri="{FF2B5EF4-FFF2-40B4-BE49-F238E27FC236}">
                <a16:creationId xmlns:a16="http://schemas.microsoft.com/office/drawing/2014/main" id="{7604EB4B-4941-D568-134B-008E565F4A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5997" y="2200458"/>
            <a:ext cx="4686057" cy="3645568"/>
          </a:xfrm>
          <a:prstGeom prst="rect">
            <a:avLst/>
          </a:prstGeom>
        </p:spPr>
      </p:pic>
      <p:pic>
        <p:nvPicPr>
          <p:cNvPr id="9" name="图片 8">
            <a:extLst>
              <a:ext uri="{FF2B5EF4-FFF2-40B4-BE49-F238E27FC236}">
                <a16:creationId xmlns:a16="http://schemas.microsoft.com/office/drawing/2014/main" id="{D80D3AAD-77B6-A7F5-F1B4-B7982C715E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4992" y="4013719"/>
            <a:ext cx="1894466" cy="654592"/>
          </a:xfrm>
          <a:prstGeom prst="rect">
            <a:avLst/>
          </a:prstGeom>
        </p:spPr>
      </p:pic>
    </p:spTree>
    <p:extLst>
      <p:ext uri="{BB962C8B-B14F-4D97-AF65-F5344CB8AC3E}">
        <p14:creationId xmlns:p14="http://schemas.microsoft.com/office/powerpoint/2010/main" val="106638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ccel="5000" decel="5000" fill="hold" nodeType="clickEffect">
                                  <p:stCondLst>
                                    <p:cond delay="0"/>
                                  </p:stCondLst>
                                  <p:childTnLst>
                                    <p:animScale>
                                      <p:cBhvr>
                                        <p:cTn id="6" dur="500" fill="hold"/>
                                        <p:tgtEl>
                                          <p:spTgt spid="9"/>
                                        </p:tgtEl>
                                      </p:cBhvr>
                                      <p:by x="250000" y="250000"/>
                                    </p:animScale>
                                  </p:childTnLst>
                                </p:cTn>
                              </p:par>
                              <p:par>
                                <p:cTn id="7" presetID="42" presetClass="path" presetSubtype="0" accel="50000" decel="50000" fill="hold" nodeType="withEffect">
                                  <p:stCondLst>
                                    <p:cond delay="0"/>
                                  </p:stCondLst>
                                  <p:childTnLst>
                                    <p:animMotion origin="layout" path="M 2.70833E-6 -3.7037E-7 L -0.08581 -0.08287 " pathEditMode="relative" rAng="0" ptsTypes="AA">
                                      <p:cBhvr>
                                        <p:cTn id="8" dur="500" fill="hold"/>
                                        <p:tgtEl>
                                          <p:spTgt spid="9"/>
                                        </p:tgtEl>
                                        <p:attrNameLst>
                                          <p:attrName>ppt_x</p:attrName>
                                          <p:attrName>ppt_y</p:attrName>
                                        </p:attrNameLst>
                                      </p:cBhvr>
                                      <p:rCtr x="-4297" y="-4144"/>
                                    </p:animMotion>
                                  </p:childTnLst>
                                </p:cTn>
                              </p:par>
                            </p:childTnLst>
                          </p:cTn>
                        </p:par>
                        <p:par>
                          <p:cTn id="9" fill="hold">
                            <p:stCondLst>
                              <p:cond delay="500"/>
                            </p:stCondLst>
                            <p:childTnLst>
                              <p:par>
                                <p:cTn id="10" presetID="10" presetClass="exit" presetSubtype="0" fill="hold" nodeType="afterEffect">
                                  <p:stCondLst>
                                    <p:cond delay="0"/>
                                  </p:stCondLst>
                                  <p:childTnLst>
                                    <p:animEffect transition="out" filter="fade">
                                      <p:cBhvr>
                                        <p:cTn id="11" dur="250"/>
                                        <p:tgtEl>
                                          <p:spTgt spid="9"/>
                                        </p:tgtEl>
                                      </p:cBhvr>
                                    </p:animEffect>
                                    <p:set>
                                      <p:cBhvr>
                                        <p:cTn id="12" dur="1" fill="hold">
                                          <p:stCondLst>
                                            <p:cond delay="249"/>
                                          </p:stCondLst>
                                        </p:cTn>
                                        <p:tgtEl>
                                          <p:spTgt spid="9"/>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50"/>
                                        <p:tgtEl>
                                          <p:spTgt spid="6"/>
                                        </p:tgtEl>
                                      </p:cBhvr>
                                    </p:animEffect>
                                    <p:set>
                                      <p:cBhvr>
                                        <p:cTn id="15" dur="1" fill="hold">
                                          <p:stCondLst>
                                            <p:cond delay="249"/>
                                          </p:stCondLst>
                                        </p:cTn>
                                        <p:tgtEl>
                                          <p:spTgt spid="6"/>
                                        </p:tgtEl>
                                        <p:attrNameLst>
                                          <p:attrName>style.visibility</p:attrName>
                                        </p:attrNameLst>
                                      </p:cBhvr>
                                      <p:to>
                                        <p:strVal val="hidden"/>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4FD07-4289-7441-4168-C25D6234F66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447EDF9-4261-AA70-437D-9DEBAD040BEB}"/>
              </a:ext>
            </a:extLst>
          </p:cNvPr>
          <p:cNvSpPr>
            <a:spLocks noGrp="1"/>
          </p:cNvSpPr>
          <p:nvPr>
            <p:ph type="title"/>
          </p:nvPr>
        </p:nvSpPr>
        <p:spPr/>
        <p:txBody>
          <a:bodyPr/>
          <a:lstStyle/>
          <a:p>
            <a:r>
              <a:rPr lang="en-US" altLang="zh-CN" dirty="0"/>
              <a:t>StreamPIM: Outline</a:t>
            </a:r>
            <a:endParaRPr lang="zh-CN" altLang="en-US" dirty="0"/>
          </a:p>
        </p:txBody>
      </p:sp>
      <p:sp>
        <p:nvSpPr>
          <p:cNvPr id="3" name="内容占位符 2">
            <a:extLst>
              <a:ext uri="{FF2B5EF4-FFF2-40B4-BE49-F238E27FC236}">
                <a16:creationId xmlns:a16="http://schemas.microsoft.com/office/drawing/2014/main" id="{74D31619-B46C-EB83-0C86-22D990627D96}"/>
              </a:ext>
            </a:extLst>
          </p:cNvPr>
          <p:cNvSpPr>
            <a:spLocks noGrp="1"/>
          </p:cNvSpPr>
          <p:nvPr>
            <p:ph idx="1"/>
          </p:nvPr>
        </p:nvSpPr>
        <p:spPr/>
        <p:txBody>
          <a:bodyPr/>
          <a:lstStyle/>
          <a:p>
            <a:r>
              <a:rPr lang="en-US" altLang="zh-CN" b="1" dirty="0">
                <a:solidFill>
                  <a:schemeClr val="bg1">
                    <a:lumMod val="85000"/>
                  </a:schemeClr>
                </a:solidFill>
              </a:rPr>
              <a:t>Architecture</a:t>
            </a:r>
          </a:p>
          <a:p>
            <a:r>
              <a:rPr lang="en-US" altLang="zh-CN" b="1" dirty="0"/>
              <a:t>RM processor</a:t>
            </a:r>
          </a:p>
          <a:p>
            <a:r>
              <a:rPr lang="en-US" altLang="zh-CN" b="1" dirty="0">
                <a:solidFill>
                  <a:schemeClr val="bg1">
                    <a:lumMod val="85000"/>
                  </a:schemeClr>
                </a:solidFill>
              </a:rPr>
              <a:t>RM data transfer bus</a:t>
            </a:r>
          </a:p>
          <a:p>
            <a:r>
              <a:rPr lang="en-US" altLang="zh-CN" b="1" dirty="0">
                <a:solidFill>
                  <a:schemeClr val="bg1">
                    <a:lumMod val="85000"/>
                  </a:schemeClr>
                </a:solidFill>
              </a:rPr>
              <a:t>Optimizations</a:t>
            </a:r>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9C55E04D-8ABC-0FB4-DE9B-54E963838255}"/>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15378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84ED0-DE55-D9E2-D5C5-DD52D710BD9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558AC01-8E40-32A7-F2D1-90F401397946}"/>
              </a:ext>
            </a:extLst>
          </p:cNvPr>
          <p:cNvSpPr>
            <a:spLocks noGrp="1"/>
          </p:cNvSpPr>
          <p:nvPr>
            <p:ph type="title"/>
          </p:nvPr>
        </p:nvSpPr>
        <p:spPr/>
        <p:txBody>
          <a:bodyPr/>
          <a:lstStyle/>
          <a:p>
            <a:r>
              <a:rPr lang="en-US" altLang="zh-CN" dirty="0"/>
              <a:t>StreamPIM: </a:t>
            </a:r>
            <a:r>
              <a:rPr lang="en-US" altLang="zh-CN" b="1" dirty="0"/>
              <a:t>RM</a:t>
            </a:r>
            <a:r>
              <a:rPr lang="en-US" altLang="zh-CN" dirty="0"/>
              <a:t> Processor</a:t>
            </a:r>
            <a:endParaRPr lang="zh-CN" altLang="en-US" dirty="0"/>
          </a:p>
        </p:txBody>
      </p:sp>
      <p:sp>
        <p:nvSpPr>
          <p:cNvPr id="3" name="内容占位符 2">
            <a:extLst>
              <a:ext uri="{FF2B5EF4-FFF2-40B4-BE49-F238E27FC236}">
                <a16:creationId xmlns:a16="http://schemas.microsoft.com/office/drawing/2014/main" id="{1D820913-A8C6-DAA9-727A-91650F7CB654}"/>
              </a:ext>
            </a:extLst>
          </p:cNvPr>
          <p:cNvSpPr>
            <a:spLocks noGrp="1"/>
          </p:cNvSpPr>
          <p:nvPr>
            <p:ph idx="1"/>
          </p:nvPr>
        </p:nvSpPr>
        <p:spPr/>
        <p:txBody>
          <a:bodyPr/>
          <a:lstStyle/>
          <a:p>
            <a:r>
              <a:rPr lang="en-US" altLang="zh-CN" b="1" dirty="0"/>
              <a:t>Goal</a:t>
            </a:r>
            <a:r>
              <a:rPr lang="en-US" altLang="zh-CN" dirty="0"/>
              <a:t>: on-racetrack linear operations (addition, multiplication, dot product)</a:t>
            </a:r>
          </a:p>
          <a:p>
            <a:r>
              <a:rPr lang="en-US" altLang="zh-CN" u="sng" dirty="0"/>
              <a:t>Scalar adder</a:t>
            </a:r>
            <a:r>
              <a:rPr lang="en-US" altLang="zh-CN" dirty="0"/>
              <a:t>: on top of 1-bit full-adder</a:t>
            </a:r>
          </a:p>
          <a:p>
            <a:r>
              <a:rPr lang="en-US" altLang="zh-CN" u="sng" dirty="0"/>
              <a:t>Scalar multiplier</a:t>
            </a:r>
            <a:r>
              <a:rPr lang="en-US" altLang="zh-CN" dirty="0"/>
              <a:t>: bitwise multiplier (AND) + adder-tree</a:t>
            </a:r>
          </a:p>
          <a:p>
            <a:endParaRPr lang="en-US" altLang="zh-CN" dirty="0"/>
          </a:p>
          <a:p>
            <a:endParaRPr lang="en-US" altLang="zh-CN" dirty="0"/>
          </a:p>
        </p:txBody>
      </p:sp>
      <p:sp>
        <p:nvSpPr>
          <p:cNvPr id="4" name="文本占位符 3">
            <a:extLst>
              <a:ext uri="{FF2B5EF4-FFF2-40B4-BE49-F238E27FC236}">
                <a16:creationId xmlns:a16="http://schemas.microsoft.com/office/drawing/2014/main" id="{55B60600-8F0D-41E9-F1C6-DF90A22674EF}"/>
              </a:ext>
            </a:extLst>
          </p:cNvPr>
          <p:cNvSpPr>
            <a:spLocks noGrp="1"/>
          </p:cNvSpPr>
          <p:nvPr>
            <p:ph type="body" sz="quarter" idx="10"/>
          </p:nvPr>
        </p:nvSpPr>
        <p:spPr/>
        <p:txBody>
          <a:bodyPr/>
          <a:lstStyle/>
          <a:p>
            <a:endParaRPr lang="zh-CN" altLang="en-US"/>
          </a:p>
        </p:txBody>
      </p:sp>
      <p:pic>
        <p:nvPicPr>
          <p:cNvPr id="13" name="图片 12">
            <a:extLst>
              <a:ext uri="{FF2B5EF4-FFF2-40B4-BE49-F238E27FC236}">
                <a16:creationId xmlns:a16="http://schemas.microsoft.com/office/drawing/2014/main" id="{A7B8C9A7-F389-5A6B-C492-1219FD0C6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0572" y="2681180"/>
            <a:ext cx="6579322" cy="3134726"/>
          </a:xfrm>
          <a:prstGeom prst="rect">
            <a:avLst/>
          </a:prstGeom>
        </p:spPr>
      </p:pic>
      <p:sp>
        <p:nvSpPr>
          <p:cNvPr id="14" name="矩形: 圆角 13">
            <a:extLst>
              <a:ext uri="{FF2B5EF4-FFF2-40B4-BE49-F238E27FC236}">
                <a16:creationId xmlns:a16="http://schemas.microsoft.com/office/drawing/2014/main" id="{5DAEE86E-CA3E-3E37-71DC-5AB9A90737F7}"/>
              </a:ext>
            </a:extLst>
          </p:cNvPr>
          <p:cNvSpPr/>
          <p:nvPr/>
        </p:nvSpPr>
        <p:spPr>
          <a:xfrm>
            <a:off x="353813" y="4099191"/>
            <a:ext cx="10968205" cy="726162"/>
          </a:xfrm>
          <a:prstGeom prst="roundRect">
            <a:avLst/>
          </a:prstGeom>
          <a:solidFill>
            <a:schemeClr val="accent6">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3200" b="1" dirty="0"/>
              <a:t>How to duplicate operands? (shift cannot duplicate)</a:t>
            </a:r>
          </a:p>
        </p:txBody>
      </p:sp>
      <p:sp>
        <p:nvSpPr>
          <p:cNvPr id="5" name="文本框 4">
            <a:extLst>
              <a:ext uri="{FF2B5EF4-FFF2-40B4-BE49-F238E27FC236}">
                <a16:creationId xmlns:a16="http://schemas.microsoft.com/office/drawing/2014/main" id="{C58CC61D-9A4E-0C22-3687-1B7D0B686050}"/>
              </a:ext>
            </a:extLst>
          </p:cNvPr>
          <p:cNvSpPr txBox="1"/>
          <p:nvPr/>
        </p:nvSpPr>
        <p:spPr>
          <a:xfrm>
            <a:off x="3505130" y="5781699"/>
            <a:ext cx="5181740" cy="461665"/>
          </a:xfrm>
          <a:prstGeom prst="rect">
            <a:avLst/>
          </a:prstGeom>
          <a:noFill/>
        </p:spPr>
        <p:txBody>
          <a:bodyPr wrap="none" rtlCol="0">
            <a:spAutoFit/>
          </a:bodyPr>
          <a:lstStyle/>
          <a:p>
            <a:r>
              <a:rPr lang="en-US" altLang="zh-CN" sz="2400" b="1" dirty="0"/>
              <a:t>RM processor structure (4-bit example)</a:t>
            </a:r>
            <a:endParaRPr lang="zh-CN" altLang="en-US" sz="2400" b="1" dirty="0"/>
          </a:p>
        </p:txBody>
      </p:sp>
    </p:spTree>
    <p:extLst>
      <p:ext uri="{BB962C8B-B14F-4D97-AF65-F5344CB8AC3E}">
        <p14:creationId xmlns:p14="http://schemas.microsoft.com/office/powerpoint/2010/main" val="249952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66991-770C-50FA-96B7-72F96A48A9F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6C3901F-E548-371E-5D6A-70D2BCF36878}"/>
              </a:ext>
            </a:extLst>
          </p:cNvPr>
          <p:cNvSpPr>
            <a:spLocks noGrp="1"/>
          </p:cNvSpPr>
          <p:nvPr>
            <p:ph type="title"/>
          </p:nvPr>
        </p:nvSpPr>
        <p:spPr/>
        <p:txBody>
          <a:bodyPr/>
          <a:lstStyle/>
          <a:p>
            <a:r>
              <a:rPr lang="en-US" altLang="zh-CN" dirty="0"/>
              <a:t>StreamPIM: </a:t>
            </a:r>
            <a:r>
              <a:rPr lang="en-US" altLang="zh-CN" b="1" dirty="0"/>
              <a:t>RM</a:t>
            </a:r>
            <a:r>
              <a:rPr lang="en-US" altLang="zh-CN" dirty="0"/>
              <a:t> Processor</a:t>
            </a:r>
            <a:endParaRPr lang="zh-CN" altLang="en-US" dirty="0"/>
          </a:p>
        </p:txBody>
      </p:sp>
      <p:sp>
        <p:nvSpPr>
          <p:cNvPr id="3" name="内容占位符 2">
            <a:extLst>
              <a:ext uri="{FF2B5EF4-FFF2-40B4-BE49-F238E27FC236}">
                <a16:creationId xmlns:a16="http://schemas.microsoft.com/office/drawing/2014/main" id="{9EA8F94E-38C1-23FD-E5B4-2EBE7F8F4A95}"/>
              </a:ext>
            </a:extLst>
          </p:cNvPr>
          <p:cNvSpPr>
            <a:spLocks noGrp="1"/>
          </p:cNvSpPr>
          <p:nvPr>
            <p:ph idx="1"/>
          </p:nvPr>
        </p:nvSpPr>
        <p:spPr>
          <a:xfrm>
            <a:off x="313267" y="881744"/>
            <a:ext cx="11743947" cy="5327650"/>
          </a:xfrm>
        </p:spPr>
        <p:txBody>
          <a:bodyPr/>
          <a:lstStyle/>
          <a:p>
            <a:r>
              <a:rPr lang="en-US" altLang="zh-CN" u="sng" dirty="0"/>
              <a:t>Fan-out</a:t>
            </a:r>
            <a:r>
              <a:rPr lang="en-US" altLang="zh-CN" dirty="0"/>
              <a:t>*: applying shift currents on branching racetracks can duplicate data</a:t>
            </a:r>
          </a:p>
          <a:p>
            <a:r>
              <a:rPr lang="en-US" altLang="zh-CN" u="sng" dirty="0"/>
              <a:t>Domain-wall diode</a:t>
            </a:r>
            <a:r>
              <a:rPr lang="en-US" altLang="zh-CN" dirty="0"/>
              <a:t>**: opening/closing racetracks like traditional diode</a:t>
            </a:r>
          </a:p>
          <a:p>
            <a:pPr marL="0" indent="0">
              <a:buNone/>
            </a:pPr>
            <a:r>
              <a:rPr lang="en-US" altLang="zh-CN" b="1" dirty="0">
                <a:sym typeface="Wingdings" panose="05000000000000000000" pitchFamily="2" charset="2"/>
              </a:rPr>
              <a:t> Operand duplicator</a:t>
            </a:r>
            <a:endParaRPr lang="en-US" altLang="zh-CN" b="1" dirty="0"/>
          </a:p>
          <a:p>
            <a:endParaRPr lang="en-US" altLang="zh-CN" dirty="0"/>
          </a:p>
        </p:txBody>
      </p:sp>
      <p:sp>
        <p:nvSpPr>
          <p:cNvPr id="4" name="文本占位符 3">
            <a:extLst>
              <a:ext uri="{FF2B5EF4-FFF2-40B4-BE49-F238E27FC236}">
                <a16:creationId xmlns:a16="http://schemas.microsoft.com/office/drawing/2014/main" id="{93CE3563-F6D0-82B8-B2F6-CDE315DF8BA9}"/>
              </a:ext>
            </a:extLst>
          </p:cNvPr>
          <p:cNvSpPr>
            <a:spLocks noGrp="1"/>
          </p:cNvSpPr>
          <p:nvPr>
            <p:ph type="body" sz="quarter" idx="10"/>
          </p:nvPr>
        </p:nvSpPr>
        <p:spPr>
          <a:xfrm>
            <a:off x="2232285" y="6450806"/>
            <a:ext cx="6916478" cy="407195"/>
          </a:xfrm>
        </p:spPr>
        <p:txBody>
          <a:bodyPr/>
          <a:lstStyle/>
          <a:p>
            <a:r>
              <a:rPr lang="en-US" altLang="zh-CN" sz="800" dirty="0"/>
              <a:t>*J. </a:t>
            </a:r>
            <a:r>
              <a:rPr lang="en-US" altLang="zh-CN" sz="800" dirty="0" err="1"/>
              <a:t>Vandermeulen</a:t>
            </a:r>
            <a:r>
              <a:rPr lang="en-US" altLang="zh-CN" sz="800" dirty="0"/>
              <a:t>, B. V. de </a:t>
            </a:r>
            <a:r>
              <a:rPr lang="en-US" altLang="zh-CN" sz="800" dirty="0" err="1"/>
              <a:t>Wiele</a:t>
            </a:r>
            <a:r>
              <a:rPr lang="en-US" altLang="zh-CN" sz="800" dirty="0"/>
              <a:t>, L. Dupre, and B. V. </a:t>
            </a:r>
            <a:r>
              <a:rPr lang="en-US" altLang="zh-CN" sz="800" dirty="0" err="1"/>
              <a:t>Waeyenberge</a:t>
            </a:r>
            <a:r>
              <a:rPr lang="en-US" altLang="zh-CN" sz="800" dirty="0"/>
              <a:t>, “Logic and memory concepts for all-magnetic computing based on transverse domain walls,” Journal of Physics D: Applied Physics, vol. 48, 2015.</a:t>
            </a:r>
          </a:p>
          <a:p>
            <a:r>
              <a:rPr lang="en-US" altLang="zh-CN" sz="800" dirty="0"/>
              <a:t>**Z. Luo, S. </a:t>
            </a:r>
            <a:r>
              <a:rPr lang="en-US" altLang="zh-CN" sz="800" dirty="0" err="1"/>
              <a:t>Scharen</a:t>
            </a:r>
            <a:r>
              <a:rPr lang="en-US" altLang="zh-CN" sz="800" dirty="0"/>
              <a:t>, A. </a:t>
            </a:r>
            <a:r>
              <a:rPr lang="en-US" altLang="zh-CN" sz="800" dirty="0" err="1"/>
              <a:t>Hrabec</a:t>
            </a:r>
            <a:r>
              <a:rPr lang="en-US" altLang="zh-CN" sz="800" dirty="0"/>
              <a:t>, T. P. Dao, G. Sala, S. </a:t>
            </a:r>
            <a:r>
              <a:rPr lang="en-US" altLang="zh-CN" sz="800" dirty="0" err="1"/>
              <a:t>Finizio</a:t>
            </a:r>
            <a:r>
              <a:rPr lang="en-US" altLang="zh-CN" sz="800" dirty="0"/>
              <a:t>, J. Feng, S. Mayr, J. Raabe, P. Gambardella, and L. J. </a:t>
            </a:r>
            <a:r>
              <a:rPr lang="en-US" altLang="zh-CN" sz="800" dirty="0" err="1"/>
              <a:t>Heyderman</a:t>
            </a:r>
            <a:r>
              <a:rPr lang="en-US" altLang="zh-CN" sz="800" dirty="0"/>
              <a:t>, “Field- and current-driven magnetic domain-wall inverter and diode,” Physical review applied, vol. 15, 2021.</a:t>
            </a:r>
            <a:endParaRPr lang="zh-CN" altLang="en-US" sz="800" dirty="0"/>
          </a:p>
        </p:txBody>
      </p:sp>
      <p:pic>
        <p:nvPicPr>
          <p:cNvPr id="6" name="图片 5">
            <a:extLst>
              <a:ext uri="{FF2B5EF4-FFF2-40B4-BE49-F238E27FC236}">
                <a16:creationId xmlns:a16="http://schemas.microsoft.com/office/drawing/2014/main" id="{9611D9F6-CD50-82AE-5FAF-C26C81AA03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791" y="3111178"/>
            <a:ext cx="4127644" cy="2677034"/>
          </a:xfrm>
          <a:prstGeom prst="rect">
            <a:avLst/>
          </a:prstGeom>
        </p:spPr>
      </p:pic>
      <p:sp>
        <p:nvSpPr>
          <p:cNvPr id="7" name="文本框 6">
            <a:extLst>
              <a:ext uri="{FF2B5EF4-FFF2-40B4-BE49-F238E27FC236}">
                <a16:creationId xmlns:a16="http://schemas.microsoft.com/office/drawing/2014/main" id="{67872950-55D2-8389-1778-EA53B8B70CD2}"/>
              </a:ext>
            </a:extLst>
          </p:cNvPr>
          <p:cNvSpPr txBox="1"/>
          <p:nvPr/>
        </p:nvSpPr>
        <p:spPr>
          <a:xfrm>
            <a:off x="1599025" y="5758111"/>
            <a:ext cx="3121175" cy="523220"/>
          </a:xfrm>
          <a:prstGeom prst="rect">
            <a:avLst/>
          </a:prstGeom>
          <a:noFill/>
        </p:spPr>
        <p:txBody>
          <a:bodyPr wrap="none" rtlCol="0">
            <a:spAutoFit/>
          </a:bodyPr>
          <a:lstStyle/>
          <a:p>
            <a:r>
              <a:rPr lang="en-US" altLang="zh-CN" sz="2800" b="1" dirty="0"/>
              <a:t>Fan-out mechanism</a:t>
            </a:r>
            <a:endParaRPr lang="zh-CN" altLang="en-US" sz="2800" b="1" dirty="0"/>
          </a:p>
        </p:txBody>
      </p:sp>
      <p:pic>
        <p:nvPicPr>
          <p:cNvPr id="9" name="图片 8">
            <a:extLst>
              <a:ext uri="{FF2B5EF4-FFF2-40B4-BE49-F238E27FC236}">
                <a16:creationId xmlns:a16="http://schemas.microsoft.com/office/drawing/2014/main" id="{B0AEA7C0-D90F-3F9B-C434-99C4B3D1E0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8567" y="3924109"/>
            <a:ext cx="3466353" cy="668400"/>
          </a:xfrm>
          <a:prstGeom prst="rect">
            <a:avLst/>
          </a:prstGeom>
        </p:spPr>
      </p:pic>
      <p:sp>
        <p:nvSpPr>
          <p:cNvPr id="10" name="文本框 9">
            <a:extLst>
              <a:ext uri="{FF2B5EF4-FFF2-40B4-BE49-F238E27FC236}">
                <a16:creationId xmlns:a16="http://schemas.microsoft.com/office/drawing/2014/main" id="{2077211F-1C47-E1F7-EAA7-157D9F38E12A}"/>
              </a:ext>
            </a:extLst>
          </p:cNvPr>
          <p:cNvSpPr txBox="1"/>
          <p:nvPr/>
        </p:nvSpPr>
        <p:spPr>
          <a:xfrm>
            <a:off x="6295536" y="5686174"/>
            <a:ext cx="4800673" cy="523220"/>
          </a:xfrm>
          <a:prstGeom prst="rect">
            <a:avLst/>
          </a:prstGeom>
          <a:noFill/>
        </p:spPr>
        <p:txBody>
          <a:bodyPr wrap="none" rtlCol="0">
            <a:spAutoFit/>
          </a:bodyPr>
          <a:lstStyle/>
          <a:p>
            <a:r>
              <a:rPr lang="en-US" altLang="zh-CN" sz="2800" b="1" dirty="0"/>
              <a:t>Domain-wall diode mechanism</a:t>
            </a:r>
            <a:endParaRPr lang="zh-CN" altLang="en-US" sz="2800" b="1" dirty="0"/>
          </a:p>
        </p:txBody>
      </p:sp>
    </p:spTree>
    <p:extLst>
      <p:ext uri="{BB962C8B-B14F-4D97-AF65-F5344CB8AC3E}">
        <p14:creationId xmlns:p14="http://schemas.microsoft.com/office/powerpoint/2010/main" val="53492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023CE-8731-528B-C8FE-A3FFDF33B45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4A5CB05-D936-1959-49EE-C5B0C7DB9EDC}"/>
              </a:ext>
            </a:extLst>
          </p:cNvPr>
          <p:cNvSpPr>
            <a:spLocks noGrp="1"/>
          </p:cNvSpPr>
          <p:nvPr>
            <p:ph type="title"/>
          </p:nvPr>
        </p:nvSpPr>
        <p:spPr/>
        <p:txBody>
          <a:bodyPr/>
          <a:lstStyle/>
          <a:p>
            <a:r>
              <a:rPr lang="en-US" altLang="zh-CN" dirty="0"/>
              <a:t>Motivation</a:t>
            </a:r>
            <a:endParaRPr lang="zh-CN" altLang="en-US" dirty="0"/>
          </a:p>
        </p:txBody>
      </p:sp>
      <p:sp>
        <p:nvSpPr>
          <p:cNvPr id="3" name="内容占位符 2">
            <a:extLst>
              <a:ext uri="{FF2B5EF4-FFF2-40B4-BE49-F238E27FC236}">
                <a16:creationId xmlns:a16="http://schemas.microsoft.com/office/drawing/2014/main" id="{4457F1E7-AB2B-FAD8-A1EB-F2375D69FBE4}"/>
              </a:ext>
            </a:extLst>
          </p:cNvPr>
          <p:cNvSpPr>
            <a:spLocks noGrp="1"/>
          </p:cNvSpPr>
          <p:nvPr>
            <p:ph idx="1"/>
          </p:nvPr>
        </p:nvSpPr>
        <p:spPr>
          <a:xfrm>
            <a:off x="313267" y="882872"/>
            <a:ext cx="11599333" cy="5327650"/>
          </a:xfrm>
        </p:spPr>
        <p:txBody>
          <a:bodyPr/>
          <a:lstStyle/>
          <a:p>
            <a:r>
              <a:rPr lang="en-US" altLang="zh-CN" dirty="0"/>
              <a:t>Emerging large-scale APPs (e.g., machine learning, graph analysis, etc.)</a:t>
            </a:r>
          </a:p>
          <a:p>
            <a:r>
              <a:rPr lang="en-US" altLang="zh-CN" dirty="0"/>
              <a:t>Massive matrix computations: </a:t>
            </a:r>
            <a:r>
              <a:rPr lang="en-US" altLang="zh-CN" b="1" dirty="0">
                <a:solidFill>
                  <a:srgbClr val="C00000"/>
                </a:solidFill>
              </a:rPr>
              <a:t>compute-intensive</a:t>
            </a:r>
            <a:r>
              <a:rPr lang="en-US" altLang="zh-CN" dirty="0"/>
              <a:t> + </a:t>
            </a:r>
            <a:r>
              <a:rPr lang="en-US" altLang="zh-CN" b="1" dirty="0">
                <a:solidFill>
                  <a:srgbClr val="C00000"/>
                </a:solidFill>
              </a:rPr>
              <a:t>memory-intensive</a:t>
            </a:r>
          </a:p>
          <a:p>
            <a:r>
              <a:rPr lang="en-US" altLang="zh-CN" dirty="0"/>
              <a:t>Require massive data movement</a:t>
            </a:r>
          </a:p>
        </p:txBody>
      </p:sp>
      <p:sp>
        <p:nvSpPr>
          <p:cNvPr id="4" name="文本占位符 3">
            <a:extLst>
              <a:ext uri="{FF2B5EF4-FFF2-40B4-BE49-F238E27FC236}">
                <a16:creationId xmlns:a16="http://schemas.microsoft.com/office/drawing/2014/main" id="{33D6E3C3-7D4D-5D77-895A-A39AAADCB190}"/>
              </a:ext>
            </a:extLst>
          </p:cNvPr>
          <p:cNvSpPr>
            <a:spLocks noGrp="1"/>
          </p:cNvSpPr>
          <p:nvPr>
            <p:ph type="body" sz="quarter" idx="10"/>
          </p:nvPr>
        </p:nvSpPr>
        <p:spPr/>
        <p:txBody>
          <a:bodyPr/>
          <a:lstStyle/>
          <a:p>
            <a:endParaRPr lang="zh-CN" altLang="en-US"/>
          </a:p>
        </p:txBody>
      </p:sp>
      <p:pic>
        <p:nvPicPr>
          <p:cNvPr id="13" name="图片 12">
            <a:extLst>
              <a:ext uri="{FF2B5EF4-FFF2-40B4-BE49-F238E27FC236}">
                <a16:creationId xmlns:a16="http://schemas.microsoft.com/office/drawing/2014/main" id="{EE1174D6-37EF-6864-1940-9BE922550A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7049" y="3086941"/>
            <a:ext cx="7531768" cy="2162482"/>
          </a:xfrm>
          <a:prstGeom prst="rect">
            <a:avLst/>
          </a:prstGeom>
        </p:spPr>
      </p:pic>
    </p:spTree>
    <p:extLst>
      <p:ext uri="{BB962C8B-B14F-4D97-AF65-F5344CB8AC3E}">
        <p14:creationId xmlns:p14="http://schemas.microsoft.com/office/powerpoint/2010/main" val="32215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D4847-CDF4-50C8-4813-413775FE972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C4F4242-3E57-C5A0-E515-E3AF682F9F90}"/>
              </a:ext>
            </a:extLst>
          </p:cNvPr>
          <p:cNvSpPr>
            <a:spLocks noGrp="1"/>
          </p:cNvSpPr>
          <p:nvPr>
            <p:ph type="title"/>
          </p:nvPr>
        </p:nvSpPr>
        <p:spPr/>
        <p:txBody>
          <a:bodyPr/>
          <a:lstStyle/>
          <a:p>
            <a:r>
              <a:rPr lang="en-US" altLang="zh-CN" dirty="0"/>
              <a:t>StreamPIM: </a:t>
            </a:r>
            <a:r>
              <a:rPr lang="en-US" altLang="zh-CN" b="1" dirty="0"/>
              <a:t>RM</a:t>
            </a:r>
            <a:r>
              <a:rPr lang="en-US" altLang="zh-CN" dirty="0"/>
              <a:t> Processor</a:t>
            </a:r>
            <a:endParaRPr lang="zh-CN" altLang="en-US" dirty="0"/>
          </a:p>
        </p:txBody>
      </p:sp>
      <p:sp>
        <p:nvSpPr>
          <p:cNvPr id="3" name="内容占位符 2">
            <a:extLst>
              <a:ext uri="{FF2B5EF4-FFF2-40B4-BE49-F238E27FC236}">
                <a16:creationId xmlns:a16="http://schemas.microsoft.com/office/drawing/2014/main" id="{E6591A5B-5008-365C-1BF5-CC19803A1BC5}"/>
              </a:ext>
            </a:extLst>
          </p:cNvPr>
          <p:cNvSpPr>
            <a:spLocks noGrp="1"/>
          </p:cNvSpPr>
          <p:nvPr>
            <p:ph idx="1"/>
          </p:nvPr>
        </p:nvSpPr>
        <p:spPr/>
        <p:txBody>
          <a:bodyPr/>
          <a:lstStyle/>
          <a:p>
            <a:r>
              <a:rPr lang="en-US" altLang="zh-CN" b="1" dirty="0"/>
              <a:t>Duplicator</a:t>
            </a:r>
          </a:p>
          <a:p>
            <a:endParaRPr lang="en-US" altLang="zh-CN" dirty="0"/>
          </a:p>
        </p:txBody>
      </p:sp>
      <p:sp>
        <p:nvSpPr>
          <p:cNvPr id="4" name="文本占位符 3">
            <a:extLst>
              <a:ext uri="{FF2B5EF4-FFF2-40B4-BE49-F238E27FC236}">
                <a16:creationId xmlns:a16="http://schemas.microsoft.com/office/drawing/2014/main" id="{AD88557A-E3F1-2C79-D4F4-67F9F1F23990}"/>
              </a:ext>
            </a:extLst>
          </p:cNvPr>
          <p:cNvSpPr>
            <a:spLocks noGrp="1"/>
          </p:cNvSpPr>
          <p:nvPr>
            <p:ph type="body" sz="quarter" idx="10"/>
          </p:nvPr>
        </p:nvSpPr>
        <p:spPr/>
        <p:txBody>
          <a:bodyPr/>
          <a:lstStyle/>
          <a:p>
            <a:endParaRPr lang="zh-CN" altLang="en-US"/>
          </a:p>
        </p:txBody>
      </p:sp>
      <p:pic>
        <p:nvPicPr>
          <p:cNvPr id="6" name="图片 5">
            <a:extLst>
              <a:ext uri="{FF2B5EF4-FFF2-40B4-BE49-F238E27FC236}">
                <a16:creationId xmlns:a16="http://schemas.microsoft.com/office/drawing/2014/main" id="{37F14FFB-CEFA-A0A8-D585-6FFC6D99E7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6401" b="57017"/>
          <a:stretch/>
        </p:blipFill>
        <p:spPr>
          <a:xfrm>
            <a:off x="860115" y="1434906"/>
            <a:ext cx="4580336" cy="2075656"/>
          </a:xfrm>
          <a:prstGeom prst="rect">
            <a:avLst/>
          </a:prstGeom>
        </p:spPr>
      </p:pic>
      <p:pic>
        <p:nvPicPr>
          <p:cNvPr id="7" name="图片 6">
            <a:extLst>
              <a:ext uri="{FF2B5EF4-FFF2-40B4-BE49-F238E27FC236}">
                <a16:creationId xmlns:a16="http://schemas.microsoft.com/office/drawing/2014/main" id="{DE9DDC7F-7F34-A0C1-2DE4-5DFB9F0F5A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6848" r="24909" b="1369"/>
          <a:stretch/>
        </p:blipFill>
        <p:spPr>
          <a:xfrm>
            <a:off x="860114" y="5628844"/>
            <a:ext cx="7888717" cy="569011"/>
          </a:xfrm>
          <a:prstGeom prst="rect">
            <a:avLst/>
          </a:prstGeom>
        </p:spPr>
      </p:pic>
    </p:spTree>
    <p:extLst>
      <p:ext uri="{BB962C8B-B14F-4D97-AF65-F5344CB8AC3E}">
        <p14:creationId xmlns:p14="http://schemas.microsoft.com/office/powerpoint/2010/main" val="2342494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9B50-C87E-67FE-51A1-EFD4A7F54F7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22C84D7-1E73-231F-C3F7-D96C845DFBEC}"/>
              </a:ext>
            </a:extLst>
          </p:cNvPr>
          <p:cNvSpPr>
            <a:spLocks noGrp="1"/>
          </p:cNvSpPr>
          <p:nvPr>
            <p:ph type="title"/>
          </p:nvPr>
        </p:nvSpPr>
        <p:spPr/>
        <p:txBody>
          <a:bodyPr/>
          <a:lstStyle/>
          <a:p>
            <a:r>
              <a:rPr lang="en-US" altLang="zh-CN" dirty="0"/>
              <a:t>StreamPIM: </a:t>
            </a:r>
            <a:r>
              <a:rPr lang="en-US" altLang="zh-CN" b="1" dirty="0"/>
              <a:t>RM</a:t>
            </a:r>
            <a:r>
              <a:rPr lang="en-US" altLang="zh-CN" dirty="0"/>
              <a:t> Processor</a:t>
            </a:r>
            <a:endParaRPr lang="zh-CN" altLang="en-US" dirty="0"/>
          </a:p>
        </p:txBody>
      </p:sp>
      <p:sp>
        <p:nvSpPr>
          <p:cNvPr id="3" name="内容占位符 2">
            <a:extLst>
              <a:ext uri="{FF2B5EF4-FFF2-40B4-BE49-F238E27FC236}">
                <a16:creationId xmlns:a16="http://schemas.microsoft.com/office/drawing/2014/main" id="{39E665EF-6668-7A22-DB28-D909C0F24A95}"/>
              </a:ext>
            </a:extLst>
          </p:cNvPr>
          <p:cNvSpPr>
            <a:spLocks noGrp="1"/>
          </p:cNvSpPr>
          <p:nvPr>
            <p:ph idx="1"/>
          </p:nvPr>
        </p:nvSpPr>
        <p:spPr/>
        <p:txBody>
          <a:bodyPr/>
          <a:lstStyle/>
          <a:p>
            <a:r>
              <a:rPr lang="en-US" altLang="zh-CN" b="1" dirty="0"/>
              <a:t>Duplicator</a:t>
            </a:r>
          </a:p>
          <a:p>
            <a:endParaRPr lang="en-US" altLang="zh-CN" dirty="0"/>
          </a:p>
        </p:txBody>
      </p:sp>
      <p:sp>
        <p:nvSpPr>
          <p:cNvPr id="4" name="文本占位符 3">
            <a:extLst>
              <a:ext uri="{FF2B5EF4-FFF2-40B4-BE49-F238E27FC236}">
                <a16:creationId xmlns:a16="http://schemas.microsoft.com/office/drawing/2014/main" id="{29C00A56-6C68-745B-8A3A-DA37BA1056B2}"/>
              </a:ext>
            </a:extLst>
          </p:cNvPr>
          <p:cNvSpPr>
            <a:spLocks noGrp="1"/>
          </p:cNvSpPr>
          <p:nvPr>
            <p:ph type="body" sz="quarter" idx="10"/>
          </p:nvPr>
        </p:nvSpPr>
        <p:spPr/>
        <p:txBody>
          <a:bodyPr/>
          <a:lstStyle/>
          <a:p>
            <a:endParaRPr lang="zh-CN" altLang="en-US"/>
          </a:p>
        </p:txBody>
      </p:sp>
      <p:pic>
        <p:nvPicPr>
          <p:cNvPr id="5" name="图片 4">
            <a:extLst>
              <a:ext uri="{FF2B5EF4-FFF2-40B4-BE49-F238E27FC236}">
                <a16:creationId xmlns:a16="http://schemas.microsoft.com/office/drawing/2014/main" id="{08B82D4B-CD77-7E1A-67D7-E29D20B2B6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6401" b="57017"/>
          <a:stretch/>
        </p:blipFill>
        <p:spPr>
          <a:xfrm>
            <a:off x="860115" y="1434906"/>
            <a:ext cx="4580336" cy="2075656"/>
          </a:xfrm>
          <a:prstGeom prst="rect">
            <a:avLst/>
          </a:prstGeom>
        </p:spPr>
      </p:pic>
      <p:pic>
        <p:nvPicPr>
          <p:cNvPr id="7" name="图片 6">
            <a:extLst>
              <a:ext uri="{FF2B5EF4-FFF2-40B4-BE49-F238E27FC236}">
                <a16:creationId xmlns:a16="http://schemas.microsoft.com/office/drawing/2014/main" id="{EDF61448-A356-CB63-8CE8-DD81883BA2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6848" r="24909" b="1369"/>
          <a:stretch/>
        </p:blipFill>
        <p:spPr>
          <a:xfrm>
            <a:off x="860114" y="5628844"/>
            <a:ext cx="7888717" cy="569011"/>
          </a:xfrm>
          <a:prstGeom prst="rect">
            <a:avLst/>
          </a:prstGeom>
        </p:spPr>
      </p:pic>
      <p:pic>
        <p:nvPicPr>
          <p:cNvPr id="8" name="图片 7">
            <a:extLst>
              <a:ext uri="{FF2B5EF4-FFF2-40B4-BE49-F238E27FC236}">
                <a16:creationId xmlns:a16="http://schemas.microsoft.com/office/drawing/2014/main" id="{046983A2-CE01-197D-3776-EADDD0DC089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714" r="1203" b="57017"/>
          <a:stretch/>
        </p:blipFill>
        <p:spPr>
          <a:xfrm>
            <a:off x="6713258" y="1434906"/>
            <a:ext cx="4526050" cy="2075656"/>
          </a:xfrm>
          <a:prstGeom prst="rect">
            <a:avLst/>
          </a:prstGeom>
        </p:spPr>
      </p:pic>
    </p:spTree>
    <p:extLst>
      <p:ext uri="{BB962C8B-B14F-4D97-AF65-F5344CB8AC3E}">
        <p14:creationId xmlns:p14="http://schemas.microsoft.com/office/powerpoint/2010/main" val="97173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BEA3A-B46C-ABC9-8BA4-E2D7CFEED5F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510811E-4F5C-427A-F497-E53D6B5C3B46}"/>
              </a:ext>
            </a:extLst>
          </p:cNvPr>
          <p:cNvSpPr>
            <a:spLocks noGrp="1"/>
          </p:cNvSpPr>
          <p:nvPr>
            <p:ph type="title"/>
          </p:nvPr>
        </p:nvSpPr>
        <p:spPr/>
        <p:txBody>
          <a:bodyPr/>
          <a:lstStyle/>
          <a:p>
            <a:r>
              <a:rPr lang="en-US" altLang="zh-CN" dirty="0"/>
              <a:t>StreamPIM: </a:t>
            </a:r>
            <a:r>
              <a:rPr lang="en-US" altLang="zh-CN" b="1" dirty="0"/>
              <a:t>RM</a:t>
            </a:r>
            <a:r>
              <a:rPr lang="en-US" altLang="zh-CN" dirty="0"/>
              <a:t> Processor</a:t>
            </a:r>
            <a:endParaRPr lang="zh-CN" altLang="en-US" dirty="0"/>
          </a:p>
        </p:txBody>
      </p:sp>
      <p:sp>
        <p:nvSpPr>
          <p:cNvPr id="3" name="内容占位符 2">
            <a:extLst>
              <a:ext uri="{FF2B5EF4-FFF2-40B4-BE49-F238E27FC236}">
                <a16:creationId xmlns:a16="http://schemas.microsoft.com/office/drawing/2014/main" id="{1C5B9235-887B-62A0-D592-EE8146E3785C}"/>
              </a:ext>
            </a:extLst>
          </p:cNvPr>
          <p:cNvSpPr>
            <a:spLocks noGrp="1"/>
          </p:cNvSpPr>
          <p:nvPr>
            <p:ph idx="1"/>
          </p:nvPr>
        </p:nvSpPr>
        <p:spPr/>
        <p:txBody>
          <a:bodyPr/>
          <a:lstStyle/>
          <a:p>
            <a:r>
              <a:rPr lang="en-US" altLang="zh-CN" b="1" dirty="0"/>
              <a:t>Duplicator</a:t>
            </a:r>
          </a:p>
          <a:p>
            <a:endParaRPr lang="en-US" altLang="zh-CN" dirty="0"/>
          </a:p>
        </p:txBody>
      </p:sp>
      <p:sp>
        <p:nvSpPr>
          <p:cNvPr id="4" name="文本占位符 3">
            <a:extLst>
              <a:ext uri="{FF2B5EF4-FFF2-40B4-BE49-F238E27FC236}">
                <a16:creationId xmlns:a16="http://schemas.microsoft.com/office/drawing/2014/main" id="{68A61023-E7E3-7C22-9BBB-A0448CA8D2C1}"/>
              </a:ext>
            </a:extLst>
          </p:cNvPr>
          <p:cNvSpPr>
            <a:spLocks noGrp="1"/>
          </p:cNvSpPr>
          <p:nvPr>
            <p:ph type="body" sz="quarter" idx="10"/>
          </p:nvPr>
        </p:nvSpPr>
        <p:spPr/>
        <p:txBody>
          <a:bodyPr/>
          <a:lstStyle/>
          <a:p>
            <a:endParaRPr lang="zh-CN" altLang="en-US"/>
          </a:p>
        </p:txBody>
      </p:sp>
      <p:pic>
        <p:nvPicPr>
          <p:cNvPr id="5" name="图片 4">
            <a:extLst>
              <a:ext uri="{FF2B5EF4-FFF2-40B4-BE49-F238E27FC236}">
                <a16:creationId xmlns:a16="http://schemas.microsoft.com/office/drawing/2014/main" id="{44A042BC-0005-3EAA-FACC-94E467626D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6401" b="57017"/>
          <a:stretch/>
        </p:blipFill>
        <p:spPr>
          <a:xfrm>
            <a:off x="860115" y="1434906"/>
            <a:ext cx="4580336" cy="2075656"/>
          </a:xfrm>
          <a:prstGeom prst="rect">
            <a:avLst/>
          </a:prstGeom>
        </p:spPr>
      </p:pic>
      <p:pic>
        <p:nvPicPr>
          <p:cNvPr id="7" name="图片 6">
            <a:extLst>
              <a:ext uri="{FF2B5EF4-FFF2-40B4-BE49-F238E27FC236}">
                <a16:creationId xmlns:a16="http://schemas.microsoft.com/office/drawing/2014/main" id="{4C8B578C-D3EB-0DD4-EF07-091D876207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6848" r="24909" b="1369"/>
          <a:stretch/>
        </p:blipFill>
        <p:spPr>
          <a:xfrm>
            <a:off x="860114" y="5628844"/>
            <a:ext cx="7888717" cy="569011"/>
          </a:xfrm>
          <a:prstGeom prst="rect">
            <a:avLst/>
          </a:prstGeom>
        </p:spPr>
      </p:pic>
      <p:pic>
        <p:nvPicPr>
          <p:cNvPr id="8" name="图片 7">
            <a:extLst>
              <a:ext uri="{FF2B5EF4-FFF2-40B4-BE49-F238E27FC236}">
                <a16:creationId xmlns:a16="http://schemas.microsoft.com/office/drawing/2014/main" id="{0A44056D-384F-3B1B-F500-8A88B4F0559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714" r="1203" b="57017"/>
          <a:stretch/>
        </p:blipFill>
        <p:spPr>
          <a:xfrm>
            <a:off x="6713258" y="1434906"/>
            <a:ext cx="4526050" cy="2075656"/>
          </a:xfrm>
          <a:prstGeom prst="rect">
            <a:avLst/>
          </a:prstGeom>
        </p:spPr>
      </p:pic>
      <p:pic>
        <p:nvPicPr>
          <p:cNvPr id="10" name="图片 9">
            <a:extLst>
              <a:ext uri="{FF2B5EF4-FFF2-40B4-BE49-F238E27FC236}">
                <a16:creationId xmlns:a16="http://schemas.microsoft.com/office/drawing/2014/main" id="{286C3994-0A7E-B1D6-832A-B7E0EBD256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714" t="50119" r="1203" b="12200"/>
          <a:stretch/>
        </p:blipFill>
        <p:spPr>
          <a:xfrm>
            <a:off x="6713256" y="3855184"/>
            <a:ext cx="4526051" cy="1819610"/>
          </a:xfrm>
          <a:prstGeom prst="rect">
            <a:avLst/>
          </a:prstGeom>
        </p:spPr>
      </p:pic>
      <p:sp>
        <p:nvSpPr>
          <p:cNvPr id="6" name="文本框 5">
            <a:extLst>
              <a:ext uri="{FF2B5EF4-FFF2-40B4-BE49-F238E27FC236}">
                <a16:creationId xmlns:a16="http://schemas.microsoft.com/office/drawing/2014/main" id="{63EB5BE7-0546-7588-D3DF-926065B68108}"/>
              </a:ext>
            </a:extLst>
          </p:cNvPr>
          <p:cNvSpPr txBox="1"/>
          <p:nvPr/>
        </p:nvSpPr>
        <p:spPr>
          <a:xfrm>
            <a:off x="9971096" y="5778427"/>
            <a:ext cx="867545" cy="461665"/>
          </a:xfrm>
          <a:prstGeom prst="rect">
            <a:avLst/>
          </a:prstGeom>
          <a:noFill/>
        </p:spPr>
        <p:txBody>
          <a:bodyPr wrap="none" rtlCol="0">
            <a:spAutoFit/>
          </a:bodyPr>
          <a:lstStyle/>
          <a:p>
            <a:r>
              <a:rPr lang="en-US" altLang="zh-CN" sz="2400" b="1" dirty="0">
                <a:solidFill>
                  <a:srgbClr val="FF0000"/>
                </a:solidFill>
              </a:rPr>
              <a:t>Close</a:t>
            </a:r>
            <a:endParaRPr lang="zh-CN" altLang="en-US" sz="2400" b="1" dirty="0">
              <a:solidFill>
                <a:srgbClr val="FF0000"/>
              </a:solidFill>
            </a:endParaRPr>
          </a:p>
        </p:txBody>
      </p:sp>
      <p:cxnSp>
        <p:nvCxnSpPr>
          <p:cNvPr id="9" name="直接箭头连接符 8">
            <a:extLst>
              <a:ext uri="{FF2B5EF4-FFF2-40B4-BE49-F238E27FC236}">
                <a16:creationId xmlns:a16="http://schemas.microsoft.com/office/drawing/2014/main" id="{8E666C4B-27A9-386C-E59C-A061B0189DF6}"/>
              </a:ext>
            </a:extLst>
          </p:cNvPr>
          <p:cNvCxnSpPr>
            <a:cxnSpLocks/>
            <a:stCxn id="6" idx="1"/>
          </p:cNvCxnSpPr>
          <p:nvPr/>
        </p:nvCxnSpPr>
        <p:spPr>
          <a:xfrm flipH="1" flipV="1">
            <a:off x="9594308" y="5567713"/>
            <a:ext cx="376788" cy="441547"/>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67805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9A34D-2593-EA3A-5FDE-FC1B2A31E85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BF9AB35-FC73-CEDD-8BEA-FC3AA0DEBD53}"/>
              </a:ext>
            </a:extLst>
          </p:cNvPr>
          <p:cNvSpPr>
            <a:spLocks noGrp="1"/>
          </p:cNvSpPr>
          <p:nvPr>
            <p:ph type="title"/>
          </p:nvPr>
        </p:nvSpPr>
        <p:spPr/>
        <p:txBody>
          <a:bodyPr/>
          <a:lstStyle/>
          <a:p>
            <a:r>
              <a:rPr lang="en-US" altLang="zh-CN" dirty="0"/>
              <a:t>StreamPIM: </a:t>
            </a:r>
            <a:r>
              <a:rPr lang="en-US" altLang="zh-CN" b="1" dirty="0"/>
              <a:t>RM</a:t>
            </a:r>
            <a:r>
              <a:rPr lang="en-US" altLang="zh-CN" dirty="0"/>
              <a:t> Processor</a:t>
            </a:r>
            <a:endParaRPr lang="zh-CN" altLang="en-US" dirty="0"/>
          </a:p>
        </p:txBody>
      </p:sp>
      <p:sp>
        <p:nvSpPr>
          <p:cNvPr id="3" name="内容占位符 2">
            <a:extLst>
              <a:ext uri="{FF2B5EF4-FFF2-40B4-BE49-F238E27FC236}">
                <a16:creationId xmlns:a16="http://schemas.microsoft.com/office/drawing/2014/main" id="{289994B1-AE79-E22F-AD43-EB297E10A46A}"/>
              </a:ext>
            </a:extLst>
          </p:cNvPr>
          <p:cNvSpPr>
            <a:spLocks noGrp="1"/>
          </p:cNvSpPr>
          <p:nvPr>
            <p:ph idx="1"/>
          </p:nvPr>
        </p:nvSpPr>
        <p:spPr/>
        <p:txBody>
          <a:bodyPr/>
          <a:lstStyle/>
          <a:p>
            <a:r>
              <a:rPr lang="en-US" altLang="zh-CN" b="1" dirty="0"/>
              <a:t>Duplicator</a:t>
            </a:r>
          </a:p>
          <a:p>
            <a:endParaRPr lang="en-US" altLang="zh-CN" dirty="0"/>
          </a:p>
        </p:txBody>
      </p:sp>
      <p:sp>
        <p:nvSpPr>
          <p:cNvPr id="4" name="文本占位符 3">
            <a:extLst>
              <a:ext uri="{FF2B5EF4-FFF2-40B4-BE49-F238E27FC236}">
                <a16:creationId xmlns:a16="http://schemas.microsoft.com/office/drawing/2014/main" id="{328643F6-1B70-793E-E9F5-385D4A164DEC}"/>
              </a:ext>
            </a:extLst>
          </p:cNvPr>
          <p:cNvSpPr>
            <a:spLocks noGrp="1"/>
          </p:cNvSpPr>
          <p:nvPr>
            <p:ph type="body" sz="quarter" idx="10"/>
          </p:nvPr>
        </p:nvSpPr>
        <p:spPr/>
        <p:txBody>
          <a:bodyPr/>
          <a:lstStyle/>
          <a:p>
            <a:endParaRPr lang="zh-CN" altLang="en-US"/>
          </a:p>
        </p:txBody>
      </p:sp>
      <p:pic>
        <p:nvPicPr>
          <p:cNvPr id="6" name="图片 5">
            <a:extLst>
              <a:ext uri="{FF2B5EF4-FFF2-40B4-BE49-F238E27FC236}">
                <a16:creationId xmlns:a16="http://schemas.microsoft.com/office/drawing/2014/main" id="{3FD59EA7-7952-C809-721E-98BE4898BB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114" y="1434905"/>
            <a:ext cx="10505637" cy="4828987"/>
          </a:xfrm>
          <a:prstGeom prst="rect">
            <a:avLst/>
          </a:prstGeom>
        </p:spPr>
      </p:pic>
    </p:spTree>
    <p:extLst>
      <p:ext uri="{BB962C8B-B14F-4D97-AF65-F5344CB8AC3E}">
        <p14:creationId xmlns:p14="http://schemas.microsoft.com/office/powerpoint/2010/main" val="2025761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A831C-5F63-C77C-C1E8-FFF91E239AD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D152833-58F5-95AB-FA84-750A84081EA9}"/>
              </a:ext>
            </a:extLst>
          </p:cNvPr>
          <p:cNvSpPr>
            <a:spLocks noGrp="1"/>
          </p:cNvSpPr>
          <p:nvPr>
            <p:ph type="title"/>
          </p:nvPr>
        </p:nvSpPr>
        <p:spPr/>
        <p:txBody>
          <a:bodyPr/>
          <a:lstStyle/>
          <a:p>
            <a:r>
              <a:rPr lang="en-US" altLang="zh-CN" dirty="0"/>
              <a:t>StreamPIM: </a:t>
            </a:r>
            <a:r>
              <a:rPr lang="en-US" altLang="zh-CN" b="1" dirty="0"/>
              <a:t>RM</a:t>
            </a:r>
            <a:r>
              <a:rPr lang="en-US" altLang="zh-CN" dirty="0"/>
              <a:t> Processor</a:t>
            </a:r>
            <a:endParaRPr lang="zh-CN" altLang="en-US" dirty="0"/>
          </a:p>
        </p:txBody>
      </p:sp>
      <p:sp>
        <p:nvSpPr>
          <p:cNvPr id="3" name="内容占位符 2">
            <a:extLst>
              <a:ext uri="{FF2B5EF4-FFF2-40B4-BE49-F238E27FC236}">
                <a16:creationId xmlns:a16="http://schemas.microsoft.com/office/drawing/2014/main" id="{0968D40F-F2B1-C8AE-CB3C-489585374BEF}"/>
              </a:ext>
            </a:extLst>
          </p:cNvPr>
          <p:cNvSpPr>
            <a:spLocks noGrp="1"/>
          </p:cNvSpPr>
          <p:nvPr>
            <p:ph idx="1"/>
          </p:nvPr>
        </p:nvSpPr>
        <p:spPr/>
        <p:txBody>
          <a:bodyPr/>
          <a:lstStyle/>
          <a:p>
            <a:r>
              <a:rPr lang="en-US" altLang="zh-CN" u="sng" dirty="0"/>
              <a:t>Vector dot product</a:t>
            </a:r>
            <a:r>
              <a:rPr lang="en-US" altLang="zh-CN" dirty="0"/>
              <a:t>: buffer and sum-up scalar multiplication results</a:t>
            </a:r>
          </a:p>
          <a:p>
            <a:pPr marL="0" indent="0">
              <a:buNone/>
            </a:pPr>
            <a:r>
              <a:rPr lang="en-US" altLang="zh-CN" b="1" dirty="0">
                <a:sym typeface="Wingdings" panose="05000000000000000000" pitchFamily="2" charset="2"/>
              </a:rPr>
              <a:t> </a:t>
            </a:r>
            <a:r>
              <a:rPr lang="en-US" altLang="zh-CN" b="1" dirty="0"/>
              <a:t>Circle-adder</a:t>
            </a:r>
          </a:p>
          <a:p>
            <a:endParaRPr lang="en-US" altLang="zh-CN" dirty="0"/>
          </a:p>
          <a:p>
            <a:endParaRPr lang="en-US" altLang="zh-CN" dirty="0"/>
          </a:p>
        </p:txBody>
      </p:sp>
      <p:sp>
        <p:nvSpPr>
          <p:cNvPr id="4" name="文本占位符 3">
            <a:extLst>
              <a:ext uri="{FF2B5EF4-FFF2-40B4-BE49-F238E27FC236}">
                <a16:creationId xmlns:a16="http://schemas.microsoft.com/office/drawing/2014/main" id="{AC29A95A-FA2F-8B36-9028-CCDF785D276C}"/>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12756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086B7-6EA2-279F-137C-C10E315B92C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8640051-0CB6-8552-A0B4-EAA80BB22459}"/>
              </a:ext>
            </a:extLst>
          </p:cNvPr>
          <p:cNvSpPr>
            <a:spLocks noGrp="1"/>
          </p:cNvSpPr>
          <p:nvPr>
            <p:ph type="title"/>
          </p:nvPr>
        </p:nvSpPr>
        <p:spPr/>
        <p:txBody>
          <a:bodyPr/>
          <a:lstStyle/>
          <a:p>
            <a:r>
              <a:rPr lang="en-US" altLang="zh-CN" dirty="0"/>
              <a:t>StreamPIM: </a:t>
            </a:r>
            <a:r>
              <a:rPr lang="en-US" altLang="zh-CN" b="1" dirty="0"/>
              <a:t>RM</a:t>
            </a:r>
            <a:r>
              <a:rPr lang="en-US" altLang="zh-CN" dirty="0"/>
              <a:t> Processor</a:t>
            </a:r>
            <a:endParaRPr lang="zh-CN" altLang="en-US" dirty="0"/>
          </a:p>
        </p:txBody>
      </p:sp>
      <p:sp>
        <p:nvSpPr>
          <p:cNvPr id="3" name="内容占位符 2">
            <a:extLst>
              <a:ext uri="{FF2B5EF4-FFF2-40B4-BE49-F238E27FC236}">
                <a16:creationId xmlns:a16="http://schemas.microsoft.com/office/drawing/2014/main" id="{6D927450-7F69-2AFD-0043-DFFCCA72DBC2}"/>
              </a:ext>
            </a:extLst>
          </p:cNvPr>
          <p:cNvSpPr>
            <a:spLocks noGrp="1"/>
          </p:cNvSpPr>
          <p:nvPr>
            <p:ph idx="1"/>
          </p:nvPr>
        </p:nvSpPr>
        <p:spPr/>
        <p:txBody>
          <a:bodyPr/>
          <a:lstStyle/>
          <a:p>
            <a:r>
              <a:rPr lang="en-US" altLang="zh-CN" u="sng" dirty="0"/>
              <a:t>Vector dot product</a:t>
            </a:r>
            <a:r>
              <a:rPr lang="en-US" altLang="zh-CN" dirty="0"/>
              <a:t>: buffer and sum-up scalar multiplication results</a:t>
            </a:r>
          </a:p>
          <a:p>
            <a:pPr marL="0" indent="0">
              <a:buNone/>
            </a:pPr>
            <a:r>
              <a:rPr lang="en-US" altLang="zh-CN" b="1" dirty="0">
                <a:sym typeface="Wingdings" panose="05000000000000000000" pitchFamily="2" charset="2"/>
              </a:rPr>
              <a:t> </a:t>
            </a:r>
            <a:r>
              <a:rPr lang="en-US" altLang="zh-CN" b="1" dirty="0"/>
              <a:t>Circle-adder</a:t>
            </a:r>
          </a:p>
          <a:p>
            <a:endParaRPr lang="en-US" altLang="zh-CN" dirty="0"/>
          </a:p>
          <a:p>
            <a:endParaRPr lang="en-US" altLang="zh-CN" dirty="0"/>
          </a:p>
        </p:txBody>
      </p:sp>
      <p:sp>
        <p:nvSpPr>
          <p:cNvPr id="4" name="文本占位符 3">
            <a:extLst>
              <a:ext uri="{FF2B5EF4-FFF2-40B4-BE49-F238E27FC236}">
                <a16:creationId xmlns:a16="http://schemas.microsoft.com/office/drawing/2014/main" id="{4295E3A6-3FDF-4E5F-742E-F1558A13FD3C}"/>
              </a:ext>
            </a:extLst>
          </p:cNvPr>
          <p:cNvSpPr>
            <a:spLocks noGrp="1"/>
          </p:cNvSpPr>
          <p:nvPr>
            <p:ph type="body" sz="quarter" idx="10"/>
          </p:nvPr>
        </p:nvSpPr>
        <p:spPr/>
        <p:txBody>
          <a:bodyPr/>
          <a:lstStyle/>
          <a:p>
            <a:endParaRPr lang="zh-CN" altLang="en-US"/>
          </a:p>
        </p:txBody>
      </p:sp>
      <p:pic>
        <p:nvPicPr>
          <p:cNvPr id="7" name="图片 6">
            <a:extLst>
              <a:ext uri="{FF2B5EF4-FFF2-40B4-BE49-F238E27FC236}">
                <a16:creationId xmlns:a16="http://schemas.microsoft.com/office/drawing/2014/main" id="{7D1B33DB-13F3-46B6-6B5E-FAA75C7160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8025" b="55541"/>
          <a:stretch/>
        </p:blipFill>
        <p:spPr>
          <a:xfrm>
            <a:off x="1553868" y="1880564"/>
            <a:ext cx="3813064" cy="1947050"/>
          </a:xfrm>
          <a:prstGeom prst="rect">
            <a:avLst/>
          </a:prstGeom>
        </p:spPr>
      </p:pic>
      <p:pic>
        <p:nvPicPr>
          <p:cNvPr id="8" name="图片 7">
            <a:extLst>
              <a:ext uri="{FF2B5EF4-FFF2-40B4-BE49-F238E27FC236}">
                <a16:creationId xmlns:a16="http://schemas.microsoft.com/office/drawing/2014/main" id="{75409C89-BDB7-6973-338D-4318C057B5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88421" r="12806" b="1156"/>
          <a:stretch/>
        </p:blipFill>
        <p:spPr>
          <a:xfrm>
            <a:off x="1553868" y="5752908"/>
            <a:ext cx="7920970" cy="456485"/>
          </a:xfrm>
          <a:prstGeom prst="rect">
            <a:avLst/>
          </a:prstGeom>
        </p:spPr>
      </p:pic>
    </p:spTree>
    <p:extLst>
      <p:ext uri="{BB962C8B-B14F-4D97-AF65-F5344CB8AC3E}">
        <p14:creationId xmlns:p14="http://schemas.microsoft.com/office/powerpoint/2010/main" val="1642441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CE302-75BD-1884-A24B-E3DCF00A45D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88C1864-1867-DF58-6295-1F449FE54E70}"/>
              </a:ext>
            </a:extLst>
          </p:cNvPr>
          <p:cNvSpPr>
            <a:spLocks noGrp="1"/>
          </p:cNvSpPr>
          <p:nvPr>
            <p:ph type="title"/>
          </p:nvPr>
        </p:nvSpPr>
        <p:spPr/>
        <p:txBody>
          <a:bodyPr/>
          <a:lstStyle/>
          <a:p>
            <a:r>
              <a:rPr lang="en-US" altLang="zh-CN" dirty="0"/>
              <a:t>StreamPIM: </a:t>
            </a:r>
            <a:r>
              <a:rPr lang="en-US" altLang="zh-CN" b="1" dirty="0"/>
              <a:t>RM</a:t>
            </a:r>
            <a:r>
              <a:rPr lang="en-US" altLang="zh-CN" dirty="0"/>
              <a:t> Processor</a:t>
            </a:r>
            <a:endParaRPr lang="zh-CN" altLang="en-US" dirty="0"/>
          </a:p>
        </p:txBody>
      </p:sp>
      <p:sp>
        <p:nvSpPr>
          <p:cNvPr id="3" name="内容占位符 2">
            <a:extLst>
              <a:ext uri="{FF2B5EF4-FFF2-40B4-BE49-F238E27FC236}">
                <a16:creationId xmlns:a16="http://schemas.microsoft.com/office/drawing/2014/main" id="{C0FCD830-EE30-95EF-A317-E950A382FB6E}"/>
              </a:ext>
            </a:extLst>
          </p:cNvPr>
          <p:cNvSpPr>
            <a:spLocks noGrp="1"/>
          </p:cNvSpPr>
          <p:nvPr>
            <p:ph idx="1"/>
          </p:nvPr>
        </p:nvSpPr>
        <p:spPr/>
        <p:txBody>
          <a:bodyPr/>
          <a:lstStyle/>
          <a:p>
            <a:r>
              <a:rPr lang="en-US" altLang="zh-CN" u="sng" dirty="0"/>
              <a:t>Vector dot product</a:t>
            </a:r>
            <a:r>
              <a:rPr lang="en-US" altLang="zh-CN" dirty="0"/>
              <a:t>: buffer and sum-up scalar multiplication results</a:t>
            </a:r>
          </a:p>
          <a:p>
            <a:pPr marL="0" indent="0">
              <a:buNone/>
            </a:pPr>
            <a:r>
              <a:rPr lang="en-US" altLang="zh-CN" b="1" dirty="0">
                <a:sym typeface="Wingdings" panose="05000000000000000000" pitchFamily="2" charset="2"/>
              </a:rPr>
              <a:t> </a:t>
            </a:r>
            <a:r>
              <a:rPr lang="en-US" altLang="zh-CN" b="1" dirty="0"/>
              <a:t>Circle-adder</a:t>
            </a:r>
          </a:p>
          <a:p>
            <a:endParaRPr lang="en-US" altLang="zh-CN" dirty="0"/>
          </a:p>
          <a:p>
            <a:endParaRPr lang="en-US" altLang="zh-CN" dirty="0"/>
          </a:p>
        </p:txBody>
      </p:sp>
      <p:sp>
        <p:nvSpPr>
          <p:cNvPr id="4" name="文本占位符 3">
            <a:extLst>
              <a:ext uri="{FF2B5EF4-FFF2-40B4-BE49-F238E27FC236}">
                <a16:creationId xmlns:a16="http://schemas.microsoft.com/office/drawing/2014/main" id="{F6C65C61-0D1D-1E01-7185-7EF017B9F355}"/>
              </a:ext>
            </a:extLst>
          </p:cNvPr>
          <p:cNvSpPr>
            <a:spLocks noGrp="1"/>
          </p:cNvSpPr>
          <p:nvPr>
            <p:ph type="body" sz="quarter" idx="10"/>
          </p:nvPr>
        </p:nvSpPr>
        <p:spPr/>
        <p:txBody>
          <a:bodyPr/>
          <a:lstStyle/>
          <a:p>
            <a:endParaRPr lang="zh-CN" altLang="en-US"/>
          </a:p>
        </p:txBody>
      </p:sp>
      <p:pic>
        <p:nvPicPr>
          <p:cNvPr id="7" name="图片 6">
            <a:extLst>
              <a:ext uri="{FF2B5EF4-FFF2-40B4-BE49-F238E27FC236}">
                <a16:creationId xmlns:a16="http://schemas.microsoft.com/office/drawing/2014/main" id="{E5C63F50-F169-D114-6A94-9E7E4C98A6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452" b="55541"/>
          <a:stretch/>
        </p:blipFill>
        <p:spPr>
          <a:xfrm>
            <a:off x="6772993" y="1880564"/>
            <a:ext cx="3865139" cy="1947050"/>
          </a:xfrm>
          <a:prstGeom prst="rect">
            <a:avLst/>
          </a:prstGeom>
        </p:spPr>
      </p:pic>
      <p:pic>
        <p:nvPicPr>
          <p:cNvPr id="5" name="图片 4">
            <a:extLst>
              <a:ext uri="{FF2B5EF4-FFF2-40B4-BE49-F238E27FC236}">
                <a16:creationId xmlns:a16="http://schemas.microsoft.com/office/drawing/2014/main" id="{208CFBEC-E725-895F-E68F-E4DFF769CE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8025" b="55541"/>
          <a:stretch/>
        </p:blipFill>
        <p:spPr>
          <a:xfrm>
            <a:off x="1553868" y="1880564"/>
            <a:ext cx="3813064" cy="1947050"/>
          </a:xfrm>
          <a:prstGeom prst="rect">
            <a:avLst/>
          </a:prstGeom>
        </p:spPr>
      </p:pic>
      <p:pic>
        <p:nvPicPr>
          <p:cNvPr id="6" name="图片 5">
            <a:extLst>
              <a:ext uri="{FF2B5EF4-FFF2-40B4-BE49-F238E27FC236}">
                <a16:creationId xmlns:a16="http://schemas.microsoft.com/office/drawing/2014/main" id="{D8420433-4C3C-99C3-A9BF-72170A542D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88421" r="12806" b="1156"/>
          <a:stretch/>
        </p:blipFill>
        <p:spPr>
          <a:xfrm>
            <a:off x="1553868" y="5752908"/>
            <a:ext cx="7920970" cy="456485"/>
          </a:xfrm>
          <a:prstGeom prst="rect">
            <a:avLst/>
          </a:prstGeom>
        </p:spPr>
      </p:pic>
    </p:spTree>
    <p:extLst>
      <p:ext uri="{BB962C8B-B14F-4D97-AF65-F5344CB8AC3E}">
        <p14:creationId xmlns:p14="http://schemas.microsoft.com/office/powerpoint/2010/main" val="3930794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A35D5-FD34-D67E-4FDB-8EBDD82782F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C8514F6-D509-7D48-46EC-00BD54B18918}"/>
              </a:ext>
            </a:extLst>
          </p:cNvPr>
          <p:cNvSpPr>
            <a:spLocks noGrp="1"/>
          </p:cNvSpPr>
          <p:nvPr>
            <p:ph type="title"/>
          </p:nvPr>
        </p:nvSpPr>
        <p:spPr/>
        <p:txBody>
          <a:bodyPr/>
          <a:lstStyle/>
          <a:p>
            <a:r>
              <a:rPr lang="en-US" altLang="zh-CN" dirty="0"/>
              <a:t>StreamPIM: </a:t>
            </a:r>
            <a:r>
              <a:rPr lang="en-US" altLang="zh-CN" b="1" dirty="0"/>
              <a:t>RM</a:t>
            </a:r>
            <a:r>
              <a:rPr lang="en-US" altLang="zh-CN" dirty="0"/>
              <a:t> Processor</a:t>
            </a:r>
            <a:endParaRPr lang="zh-CN" altLang="en-US" dirty="0"/>
          </a:p>
        </p:txBody>
      </p:sp>
      <p:sp>
        <p:nvSpPr>
          <p:cNvPr id="3" name="内容占位符 2">
            <a:extLst>
              <a:ext uri="{FF2B5EF4-FFF2-40B4-BE49-F238E27FC236}">
                <a16:creationId xmlns:a16="http://schemas.microsoft.com/office/drawing/2014/main" id="{B12393A9-8AE5-88C3-5919-3C15504C9B4F}"/>
              </a:ext>
            </a:extLst>
          </p:cNvPr>
          <p:cNvSpPr>
            <a:spLocks noGrp="1"/>
          </p:cNvSpPr>
          <p:nvPr>
            <p:ph idx="1"/>
          </p:nvPr>
        </p:nvSpPr>
        <p:spPr/>
        <p:txBody>
          <a:bodyPr/>
          <a:lstStyle/>
          <a:p>
            <a:r>
              <a:rPr lang="en-US" altLang="zh-CN" u="sng" dirty="0"/>
              <a:t>Vector dot product</a:t>
            </a:r>
            <a:r>
              <a:rPr lang="en-US" altLang="zh-CN" dirty="0"/>
              <a:t>: buffer and sum-up scalar multiplication results</a:t>
            </a:r>
          </a:p>
          <a:p>
            <a:pPr marL="0" indent="0">
              <a:buNone/>
            </a:pPr>
            <a:r>
              <a:rPr lang="en-US" altLang="zh-CN" b="1" dirty="0">
                <a:sym typeface="Wingdings" panose="05000000000000000000" pitchFamily="2" charset="2"/>
              </a:rPr>
              <a:t> </a:t>
            </a:r>
            <a:r>
              <a:rPr lang="en-US" altLang="zh-CN" b="1" dirty="0"/>
              <a:t>Circle-adder</a:t>
            </a:r>
          </a:p>
          <a:p>
            <a:endParaRPr lang="en-US" altLang="zh-CN" dirty="0"/>
          </a:p>
          <a:p>
            <a:endParaRPr lang="en-US" altLang="zh-CN" dirty="0"/>
          </a:p>
        </p:txBody>
      </p:sp>
      <p:sp>
        <p:nvSpPr>
          <p:cNvPr id="4" name="文本占位符 3">
            <a:extLst>
              <a:ext uri="{FF2B5EF4-FFF2-40B4-BE49-F238E27FC236}">
                <a16:creationId xmlns:a16="http://schemas.microsoft.com/office/drawing/2014/main" id="{008F75E1-1453-1DF2-BC16-C11771155F63}"/>
              </a:ext>
            </a:extLst>
          </p:cNvPr>
          <p:cNvSpPr>
            <a:spLocks noGrp="1"/>
          </p:cNvSpPr>
          <p:nvPr>
            <p:ph type="body" sz="quarter" idx="10"/>
          </p:nvPr>
        </p:nvSpPr>
        <p:spPr/>
        <p:txBody>
          <a:bodyPr/>
          <a:lstStyle/>
          <a:p>
            <a:endParaRPr lang="zh-CN" altLang="en-US"/>
          </a:p>
        </p:txBody>
      </p:sp>
      <p:pic>
        <p:nvPicPr>
          <p:cNvPr id="7" name="图片 6">
            <a:extLst>
              <a:ext uri="{FF2B5EF4-FFF2-40B4-BE49-F238E27FC236}">
                <a16:creationId xmlns:a16="http://schemas.microsoft.com/office/drawing/2014/main" id="{4AF6043B-4A9D-4EDC-CB71-D3648AFA3C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452" t="44459" b="11578"/>
          <a:stretch/>
        </p:blipFill>
        <p:spPr>
          <a:xfrm>
            <a:off x="6772993" y="3827614"/>
            <a:ext cx="3865139" cy="1925293"/>
          </a:xfrm>
          <a:prstGeom prst="rect">
            <a:avLst/>
          </a:prstGeom>
        </p:spPr>
      </p:pic>
      <p:pic>
        <p:nvPicPr>
          <p:cNvPr id="5" name="图片 4">
            <a:extLst>
              <a:ext uri="{FF2B5EF4-FFF2-40B4-BE49-F238E27FC236}">
                <a16:creationId xmlns:a16="http://schemas.microsoft.com/office/drawing/2014/main" id="{9F100507-29D2-FFFC-2741-E43A6499E3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452" b="55541"/>
          <a:stretch/>
        </p:blipFill>
        <p:spPr>
          <a:xfrm>
            <a:off x="6772993" y="1880564"/>
            <a:ext cx="3865139" cy="1947050"/>
          </a:xfrm>
          <a:prstGeom prst="rect">
            <a:avLst/>
          </a:prstGeom>
        </p:spPr>
      </p:pic>
      <p:pic>
        <p:nvPicPr>
          <p:cNvPr id="6" name="图片 5">
            <a:extLst>
              <a:ext uri="{FF2B5EF4-FFF2-40B4-BE49-F238E27FC236}">
                <a16:creationId xmlns:a16="http://schemas.microsoft.com/office/drawing/2014/main" id="{4EF1C046-39D8-E90D-A2EC-B4CADE9757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8025" b="55541"/>
          <a:stretch/>
        </p:blipFill>
        <p:spPr>
          <a:xfrm>
            <a:off x="1553868" y="1880564"/>
            <a:ext cx="3813064" cy="1947050"/>
          </a:xfrm>
          <a:prstGeom prst="rect">
            <a:avLst/>
          </a:prstGeom>
        </p:spPr>
      </p:pic>
      <p:pic>
        <p:nvPicPr>
          <p:cNvPr id="8" name="图片 7">
            <a:extLst>
              <a:ext uri="{FF2B5EF4-FFF2-40B4-BE49-F238E27FC236}">
                <a16:creationId xmlns:a16="http://schemas.microsoft.com/office/drawing/2014/main" id="{025862D0-7DC9-BB14-4FB9-B08CD4B6E7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88421" r="12806" b="1156"/>
          <a:stretch/>
        </p:blipFill>
        <p:spPr>
          <a:xfrm>
            <a:off x="1553868" y="5752908"/>
            <a:ext cx="7920970" cy="456485"/>
          </a:xfrm>
          <a:prstGeom prst="rect">
            <a:avLst/>
          </a:prstGeom>
        </p:spPr>
      </p:pic>
    </p:spTree>
    <p:extLst>
      <p:ext uri="{BB962C8B-B14F-4D97-AF65-F5344CB8AC3E}">
        <p14:creationId xmlns:p14="http://schemas.microsoft.com/office/powerpoint/2010/main" val="2232582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1F6E3-84EE-A140-3362-15DE80AE85E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E883B1B-52A0-AA0A-C075-690F4C90A513}"/>
              </a:ext>
            </a:extLst>
          </p:cNvPr>
          <p:cNvSpPr>
            <a:spLocks noGrp="1"/>
          </p:cNvSpPr>
          <p:nvPr>
            <p:ph type="title"/>
          </p:nvPr>
        </p:nvSpPr>
        <p:spPr/>
        <p:txBody>
          <a:bodyPr/>
          <a:lstStyle/>
          <a:p>
            <a:r>
              <a:rPr lang="en-US" altLang="zh-CN" dirty="0"/>
              <a:t>StreamPIM: </a:t>
            </a:r>
            <a:r>
              <a:rPr lang="en-US" altLang="zh-CN" b="1" dirty="0"/>
              <a:t>RM</a:t>
            </a:r>
            <a:r>
              <a:rPr lang="en-US" altLang="zh-CN" dirty="0"/>
              <a:t> Processor</a:t>
            </a:r>
            <a:endParaRPr lang="zh-CN" altLang="en-US" dirty="0"/>
          </a:p>
        </p:txBody>
      </p:sp>
      <p:sp>
        <p:nvSpPr>
          <p:cNvPr id="3" name="内容占位符 2">
            <a:extLst>
              <a:ext uri="{FF2B5EF4-FFF2-40B4-BE49-F238E27FC236}">
                <a16:creationId xmlns:a16="http://schemas.microsoft.com/office/drawing/2014/main" id="{F05865B8-1E14-CF45-AF00-809380862C26}"/>
              </a:ext>
            </a:extLst>
          </p:cNvPr>
          <p:cNvSpPr>
            <a:spLocks noGrp="1"/>
          </p:cNvSpPr>
          <p:nvPr>
            <p:ph idx="1"/>
          </p:nvPr>
        </p:nvSpPr>
        <p:spPr/>
        <p:txBody>
          <a:bodyPr/>
          <a:lstStyle/>
          <a:p>
            <a:r>
              <a:rPr lang="en-US" altLang="zh-CN" u="sng" dirty="0"/>
              <a:t>Vector dot product</a:t>
            </a:r>
            <a:r>
              <a:rPr lang="en-US" altLang="zh-CN" dirty="0"/>
              <a:t>: buffer and sum-up scalar multiplication results</a:t>
            </a:r>
          </a:p>
          <a:p>
            <a:pPr marL="0" indent="0">
              <a:buNone/>
            </a:pPr>
            <a:r>
              <a:rPr lang="en-US" altLang="zh-CN" b="1" dirty="0">
                <a:sym typeface="Wingdings" panose="05000000000000000000" pitchFamily="2" charset="2"/>
              </a:rPr>
              <a:t> </a:t>
            </a:r>
            <a:r>
              <a:rPr lang="en-US" altLang="zh-CN" b="1" dirty="0"/>
              <a:t>Circle-adder</a:t>
            </a:r>
          </a:p>
          <a:p>
            <a:endParaRPr lang="en-US" altLang="zh-CN" dirty="0"/>
          </a:p>
          <a:p>
            <a:endParaRPr lang="en-US" altLang="zh-CN" dirty="0"/>
          </a:p>
        </p:txBody>
      </p:sp>
      <p:sp>
        <p:nvSpPr>
          <p:cNvPr id="4" name="文本占位符 3">
            <a:extLst>
              <a:ext uri="{FF2B5EF4-FFF2-40B4-BE49-F238E27FC236}">
                <a16:creationId xmlns:a16="http://schemas.microsoft.com/office/drawing/2014/main" id="{66FF3F3F-8026-BFB5-350F-13F289A4851E}"/>
              </a:ext>
            </a:extLst>
          </p:cNvPr>
          <p:cNvSpPr>
            <a:spLocks noGrp="1"/>
          </p:cNvSpPr>
          <p:nvPr>
            <p:ph type="body" sz="quarter" idx="10"/>
          </p:nvPr>
        </p:nvSpPr>
        <p:spPr/>
        <p:txBody>
          <a:bodyPr/>
          <a:lstStyle/>
          <a:p>
            <a:endParaRPr lang="zh-CN" altLang="en-US"/>
          </a:p>
        </p:txBody>
      </p:sp>
      <p:pic>
        <p:nvPicPr>
          <p:cNvPr id="7" name="图片 6">
            <a:extLst>
              <a:ext uri="{FF2B5EF4-FFF2-40B4-BE49-F238E27FC236}">
                <a16:creationId xmlns:a16="http://schemas.microsoft.com/office/drawing/2014/main" id="{A638B5EF-FF07-E9A1-247C-E99EC0D78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3867" y="1880564"/>
            <a:ext cx="9084265" cy="4379374"/>
          </a:xfrm>
          <a:prstGeom prst="rect">
            <a:avLst/>
          </a:prstGeom>
        </p:spPr>
      </p:pic>
    </p:spTree>
    <p:extLst>
      <p:ext uri="{BB962C8B-B14F-4D97-AF65-F5344CB8AC3E}">
        <p14:creationId xmlns:p14="http://schemas.microsoft.com/office/powerpoint/2010/main" val="2527711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F2DB2-C4AC-5637-54AC-B1E63787206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EBA584B-301F-FE8B-3AF2-B212CFDF5966}"/>
              </a:ext>
            </a:extLst>
          </p:cNvPr>
          <p:cNvSpPr>
            <a:spLocks noGrp="1"/>
          </p:cNvSpPr>
          <p:nvPr>
            <p:ph type="title"/>
          </p:nvPr>
        </p:nvSpPr>
        <p:spPr/>
        <p:txBody>
          <a:bodyPr/>
          <a:lstStyle/>
          <a:p>
            <a:r>
              <a:rPr lang="en-US" altLang="zh-CN" dirty="0"/>
              <a:t>StreamPIM: Outline</a:t>
            </a:r>
            <a:endParaRPr lang="zh-CN" altLang="en-US" dirty="0"/>
          </a:p>
        </p:txBody>
      </p:sp>
      <p:sp>
        <p:nvSpPr>
          <p:cNvPr id="3" name="内容占位符 2">
            <a:extLst>
              <a:ext uri="{FF2B5EF4-FFF2-40B4-BE49-F238E27FC236}">
                <a16:creationId xmlns:a16="http://schemas.microsoft.com/office/drawing/2014/main" id="{0C7290B6-3BC9-FBDB-C59C-0FCC849B3B40}"/>
              </a:ext>
            </a:extLst>
          </p:cNvPr>
          <p:cNvSpPr>
            <a:spLocks noGrp="1"/>
          </p:cNvSpPr>
          <p:nvPr>
            <p:ph idx="1"/>
          </p:nvPr>
        </p:nvSpPr>
        <p:spPr/>
        <p:txBody>
          <a:bodyPr/>
          <a:lstStyle/>
          <a:p>
            <a:r>
              <a:rPr lang="en-US" altLang="zh-CN" b="1" dirty="0">
                <a:solidFill>
                  <a:schemeClr val="bg1">
                    <a:lumMod val="85000"/>
                  </a:schemeClr>
                </a:solidFill>
              </a:rPr>
              <a:t>Architecture</a:t>
            </a:r>
          </a:p>
          <a:p>
            <a:r>
              <a:rPr lang="en-US" altLang="zh-CN" b="1" dirty="0">
                <a:solidFill>
                  <a:schemeClr val="bg1">
                    <a:lumMod val="85000"/>
                  </a:schemeClr>
                </a:solidFill>
              </a:rPr>
              <a:t>RM processor</a:t>
            </a:r>
          </a:p>
          <a:p>
            <a:r>
              <a:rPr lang="en-US" altLang="zh-CN" b="1" dirty="0"/>
              <a:t>RM data transfer bus</a:t>
            </a:r>
          </a:p>
          <a:p>
            <a:r>
              <a:rPr lang="en-US" altLang="zh-CN" b="1" dirty="0">
                <a:solidFill>
                  <a:schemeClr val="bg1">
                    <a:lumMod val="85000"/>
                  </a:schemeClr>
                </a:solidFill>
              </a:rPr>
              <a:t>Optimizations</a:t>
            </a:r>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8957873E-BD4D-58B2-3177-DF998739FC76}"/>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284415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F92595-D8AF-6641-CAE0-661D4A85258D}"/>
              </a:ext>
            </a:extLst>
          </p:cNvPr>
          <p:cNvSpPr>
            <a:spLocks noGrp="1"/>
          </p:cNvSpPr>
          <p:nvPr>
            <p:ph type="title"/>
          </p:nvPr>
        </p:nvSpPr>
        <p:spPr/>
        <p:txBody>
          <a:bodyPr/>
          <a:lstStyle/>
          <a:p>
            <a:r>
              <a:rPr lang="en-US" altLang="zh-CN" dirty="0"/>
              <a:t>Motivation</a:t>
            </a:r>
            <a:endParaRPr lang="zh-CN" altLang="en-US" dirty="0"/>
          </a:p>
        </p:txBody>
      </p:sp>
      <p:sp>
        <p:nvSpPr>
          <p:cNvPr id="3" name="内容占位符 2">
            <a:extLst>
              <a:ext uri="{FF2B5EF4-FFF2-40B4-BE49-F238E27FC236}">
                <a16:creationId xmlns:a16="http://schemas.microsoft.com/office/drawing/2014/main" id="{B0832A4F-90CB-4CDF-A2FC-99AA7718AD32}"/>
              </a:ext>
            </a:extLst>
          </p:cNvPr>
          <p:cNvSpPr>
            <a:spLocks noGrp="1"/>
          </p:cNvSpPr>
          <p:nvPr>
            <p:ph idx="1"/>
          </p:nvPr>
        </p:nvSpPr>
        <p:spPr>
          <a:xfrm>
            <a:off x="313267" y="882872"/>
            <a:ext cx="11599333" cy="5327650"/>
          </a:xfrm>
        </p:spPr>
        <p:txBody>
          <a:bodyPr/>
          <a:lstStyle/>
          <a:p>
            <a:r>
              <a:rPr lang="en-US" altLang="zh-CN" b="1" dirty="0"/>
              <a:t>Challenge - 1</a:t>
            </a:r>
            <a:r>
              <a:rPr lang="zh-CN" altLang="en-US" b="1" dirty="0"/>
              <a:t>：</a:t>
            </a:r>
            <a:endParaRPr lang="en-US" altLang="zh-CN" b="1" dirty="0"/>
          </a:p>
          <a:p>
            <a:pPr marL="0" indent="0">
              <a:buNone/>
            </a:pPr>
            <a:r>
              <a:rPr lang="en-US" altLang="zh-CN" b="1" dirty="0"/>
              <a:t>    </a:t>
            </a:r>
            <a:r>
              <a:rPr lang="en-US" altLang="zh-CN" dirty="0"/>
              <a:t>Data movement is expensive</a:t>
            </a:r>
            <a:r>
              <a:rPr lang="zh-CN" altLang="en-US" dirty="0"/>
              <a:t>；</a:t>
            </a:r>
            <a:endParaRPr lang="en-US" altLang="zh-CN" dirty="0"/>
          </a:p>
          <a:p>
            <a:endParaRPr lang="en-US" altLang="zh-CN" dirty="0"/>
          </a:p>
        </p:txBody>
      </p:sp>
      <p:sp>
        <p:nvSpPr>
          <p:cNvPr id="4" name="文本占位符 3">
            <a:extLst>
              <a:ext uri="{FF2B5EF4-FFF2-40B4-BE49-F238E27FC236}">
                <a16:creationId xmlns:a16="http://schemas.microsoft.com/office/drawing/2014/main" id="{B467E194-EA9F-04B1-F81B-2DFE7E79A6D1}"/>
              </a:ext>
            </a:extLst>
          </p:cNvPr>
          <p:cNvSpPr>
            <a:spLocks noGrp="1"/>
          </p:cNvSpPr>
          <p:nvPr>
            <p:ph type="body" sz="quarter" idx="10"/>
          </p:nvPr>
        </p:nvSpPr>
        <p:spPr/>
        <p:txBody>
          <a:bodyPr/>
          <a:lstStyle/>
          <a:p>
            <a:endParaRPr lang="zh-CN" altLang="en-US"/>
          </a:p>
        </p:txBody>
      </p:sp>
      <p:pic>
        <p:nvPicPr>
          <p:cNvPr id="6" name="图片 5">
            <a:extLst>
              <a:ext uri="{FF2B5EF4-FFF2-40B4-BE49-F238E27FC236}">
                <a16:creationId xmlns:a16="http://schemas.microsoft.com/office/drawing/2014/main" id="{B75FF215-328E-522B-19AD-43FC6892B2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482"/>
          <a:stretch/>
        </p:blipFill>
        <p:spPr>
          <a:xfrm>
            <a:off x="2305145" y="2565665"/>
            <a:ext cx="7581709" cy="2305188"/>
          </a:xfrm>
          <a:prstGeom prst="rect">
            <a:avLst/>
          </a:prstGeom>
        </p:spPr>
      </p:pic>
      <p:sp>
        <p:nvSpPr>
          <p:cNvPr id="7" name="文本框 6">
            <a:extLst>
              <a:ext uri="{FF2B5EF4-FFF2-40B4-BE49-F238E27FC236}">
                <a16:creationId xmlns:a16="http://schemas.microsoft.com/office/drawing/2014/main" id="{91BEB4AB-4E7B-6D01-0C48-CB32F03E913D}"/>
              </a:ext>
            </a:extLst>
          </p:cNvPr>
          <p:cNvSpPr txBox="1"/>
          <p:nvPr/>
        </p:nvSpPr>
        <p:spPr>
          <a:xfrm>
            <a:off x="3391835" y="4870853"/>
            <a:ext cx="5442195" cy="461665"/>
          </a:xfrm>
          <a:prstGeom prst="rect">
            <a:avLst/>
          </a:prstGeom>
          <a:noFill/>
        </p:spPr>
        <p:txBody>
          <a:bodyPr wrap="none" rtlCol="0">
            <a:spAutoFit/>
          </a:bodyPr>
          <a:lstStyle/>
          <a:p>
            <a:r>
              <a:rPr lang="en-US" altLang="zh-CN" sz="2400" b="1" dirty="0"/>
              <a:t>Data movement overheads on </a:t>
            </a:r>
            <a:r>
              <a:rPr lang="en-US" altLang="zh-CN" sz="2400" b="1" i="1" dirty="0"/>
              <a:t>polybench</a:t>
            </a:r>
            <a:endParaRPr lang="zh-CN" altLang="en-US" sz="2400" b="1" i="1" dirty="0"/>
          </a:p>
        </p:txBody>
      </p:sp>
      <p:sp>
        <p:nvSpPr>
          <p:cNvPr id="8" name="文本框 7">
            <a:extLst>
              <a:ext uri="{FF2B5EF4-FFF2-40B4-BE49-F238E27FC236}">
                <a16:creationId xmlns:a16="http://schemas.microsoft.com/office/drawing/2014/main" id="{BC2A9F05-1E18-FE6B-38AD-4289A52795B6}"/>
              </a:ext>
            </a:extLst>
          </p:cNvPr>
          <p:cNvSpPr txBox="1"/>
          <p:nvPr/>
        </p:nvSpPr>
        <p:spPr>
          <a:xfrm>
            <a:off x="9089905" y="1873167"/>
            <a:ext cx="1593898" cy="461665"/>
          </a:xfrm>
          <a:prstGeom prst="rect">
            <a:avLst/>
          </a:prstGeom>
          <a:noFill/>
        </p:spPr>
        <p:txBody>
          <a:bodyPr wrap="none" rtlCol="0">
            <a:spAutoFit/>
          </a:bodyPr>
          <a:lstStyle/>
          <a:p>
            <a:r>
              <a:rPr lang="en-US" altLang="zh-CN" sz="2400" b="1" dirty="0">
                <a:solidFill>
                  <a:srgbClr val="FF0000"/>
                </a:solidFill>
              </a:rPr>
              <a:t>Up to 90%!</a:t>
            </a:r>
            <a:endParaRPr lang="zh-CN" altLang="en-US" sz="2400" b="1" dirty="0">
              <a:solidFill>
                <a:srgbClr val="FF0000"/>
              </a:solidFill>
            </a:endParaRPr>
          </a:p>
        </p:txBody>
      </p:sp>
      <p:cxnSp>
        <p:nvCxnSpPr>
          <p:cNvPr id="10" name="直接箭头连接符 9">
            <a:extLst>
              <a:ext uri="{FF2B5EF4-FFF2-40B4-BE49-F238E27FC236}">
                <a16:creationId xmlns:a16="http://schemas.microsoft.com/office/drawing/2014/main" id="{BE82F60B-1CFE-9597-F0FF-36DBB54ACE8F}"/>
              </a:ext>
            </a:extLst>
          </p:cNvPr>
          <p:cNvCxnSpPr>
            <a:cxnSpLocks/>
          </p:cNvCxnSpPr>
          <p:nvPr/>
        </p:nvCxnSpPr>
        <p:spPr>
          <a:xfrm flipH="1">
            <a:off x="8808567" y="2404049"/>
            <a:ext cx="817905" cy="67016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12" name="矩形: 圆角 11">
            <a:extLst>
              <a:ext uri="{FF2B5EF4-FFF2-40B4-BE49-F238E27FC236}">
                <a16:creationId xmlns:a16="http://schemas.microsoft.com/office/drawing/2014/main" id="{9CCDBF62-A785-5D3C-CE4E-6C90354A286A}"/>
              </a:ext>
            </a:extLst>
          </p:cNvPr>
          <p:cNvSpPr/>
          <p:nvPr/>
        </p:nvSpPr>
        <p:spPr>
          <a:xfrm>
            <a:off x="353813" y="3588853"/>
            <a:ext cx="10968205" cy="726162"/>
          </a:xfrm>
          <a:prstGeom prst="roundRect">
            <a:avLst/>
          </a:prstGeom>
          <a:solidFill>
            <a:schemeClr val="accent6">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3200" b="1" dirty="0"/>
              <a:t>Processing-in-memory (PIM) is a solution</a:t>
            </a:r>
            <a:endParaRPr lang="zh-CN" altLang="en-US" sz="3200" b="1" dirty="0"/>
          </a:p>
        </p:txBody>
      </p:sp>
    </p:spTree>
    <p:extLst>
      <p:ext uri="{BB962C8B-B14F-4D97-AF65-F5344CB8AC3E}">
        <p14:creationId xmlns:p14="http://schemas.microsoft.com/office/powerpoint/2010/main" val="185960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9B877-3F04-58CC-D937-65A8141529F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5E9088A-FA13-07FA-B05A-9F7A1FB51AEE}"/>
              </a:ext>
            </a:extLst>
          </p:cNvPr>
          <p:cNvSpPr>
            <a:spLocks noGrp="1"/>
          </p:cNvSpPr>
          <p:nvPr>
            <p:ph type="title"/>
          </p:nvPr>
        </p:nvSpPr>
        <p:spPr/>
        <p:txBody>
          <a:bodyPr/>
          <a:lstStyle/>
          <a:p>
            <a:r>
              <a:rPr lang="en-US" altLang="zh-CN" dirty="0"/>
              <a:t>StreamPIM: </a:t>
            </a:r>
            <a:r>
              <a:rPr lang="en-US" altLang="zh-CN" b="1" dirty="0"/>
              <a:t>RM</a:t>
            </a:r>
            <a:r>
              <a:rPr lang="en-US" altLang="zh-CN" dirty="0"/>
              <a:t> Bus</a:t>
            </a:r>
            <a:endParaRPr lang="zh-CN" altLang="en-US" dirty="0"/>
          </a:p>
        </p:txBody>
      </p:sp>
      <p:sp>
        <p:nvSpPr>
          <p:cNvPr id="3" name="内容占位符 2">
            <a:extLst>
              <a:ext uri="{FF2B5EF4-FFF2-40B4-BE49-F238E27FC236}">
                <a16:creationId xmlns:a16="http://schemas.microsoft.com/office/drawing/2014/main" id="{C589C8B1-1DCC-2428-C702-B414130B6EFA}"/>
              </a:ext>
            </a:extLst>
          </p:cNvPr>
          <p:cNvSpPr>
            <a:spLocks noGrp="1"/>
          </p:cNvSpPr>
          <p:nvPr>
            <p:ph idx="1"/>
          </p:nvPr>
        </p:nvSpPr>
        <p:spPr>
          <a:xfrm>
            <a:off x="313267" y="881744"/>
            <a:ext cx="11789897" cy="5327650"/>
          </a:xfrm>
        </p:spPr>
        <p:txBody>
          <a:bodyPr/>
          <a:lstStyle/>
          <a:p>
            <a:r>
              <a:rPr lang="en-US" altLang="zh-CN" b="1" dirty="0"/>
              <a:t>Critical problem</a:t>
            </a:r>
            <a:r>
              <a:rPr lang="en-US" altLang="zh-CN" dirty="0"/>
              <a:t>: how to move data between mats and processors?</a:t>
            </a:r>
          </a:p>
          <a:p>
            <a:r>
              <a:rPr lang="en-US" altLang="zh-CN" dirty="0"/>
              <a:t>We don’t want expensive read/write! (electro-magnetic conversion overheads)</a:t>
            </a:r>
          </a:p>
          <a:p>
            <a:endParaRPr lang="en-US" altLang="zh-CN" dirty="0"/>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92A28B7B-F429-04E1-4824-6C418B0ABADB}"/>
              </a:ext>
            </a:extLst>
          </p:cNvPr>
          <p:cNvSpPr>
            <a:spLocks noGrp="1"/>
          </p:cNvSpPr>
          <p:nvPr>
            <p:ph type="body" sz="quarter" idx="10"/>
          </p:nvPr>
        </p:nvSpPr>
        <p:spPr/>
        <p:txBody>
          <a:bodyPr/>
          <a:lstStyle/>
          <a:p>
            <a:endParaRPr lang="zh-CN" altLang="en-US"/>
          </a:p>
        </p:txBody>
      </p:sp>
      <p:grpSp>
        <p:nvGrpSpPr>
          <p:cNvPr id="9" name="组合 8">
            <a:extLst>
              <a:ext uri="{FF2B5EF4-FFF2-40B4-BE49-F238E27FC236}">
                <a16:creationId xmlns:a16="http://schemas.microsoft.com/office/drawing/2014/main" id="{6B575BC1-5AE6-4F7C-1B7D-1543D8DA7555}"/>
              </a:ext>
            </a:extLst>
          </p:cNvPr>
          <p:cNvGrpSpPr/>
          <p:nvPr/>
        </p:nvGrpSpPr>
        <p:grpSpPr>
          <a:xfrm>
            <a:off x="0" y="1809546"/>
            <a:ext cx="12192000" cy="3422708"/>
            <a:chOff x="0" y="1717646"/>
            <a:chExt cx="12192000" cy="3422708"/>
          </a:xfrm>
        </p:grpSpPr>
        <p:pic>
          <p:nvPicPr>
            <p:cNvPr id="10" name="图片 9">
              <a:extLst>
                <a:ext uri="{FF2B5EF4-FFF2-40B4-BE49-F238E27FC236}">
                  <a16:creationId xmlns:a16="http://schemas.microsoft.com/office/drawing/2014/main" id="{8B5D4CC8-267F-3659-E416-31BCE9734D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7646"/>
              <a:ext cx="12192000" cy="3422708"/>
            </a:xfrm>
            <a:prstGeom prst="rect">
              <a:avLst/>
            </a:prstGeom>
          </p:spPr>
        </p:pic>
        <p:sp>
          <p:nvSpPr>
            <p:cNvPr id="11" name="矩形 10">
              <a:extLst>
                <a:ext uri="{FF2B5EF4-FFF2-40B4-BE49-F238E27FC236}">
                  <a16:creationId xmlns:a16="http://schemas.microsoft.com/office/drawing/2014/main" id="{7EFB836E-7E26-E14C-DAA7-99CF98F1C3E0}"/>
                </a:ext>
              </a:extLst>
            </p:cNvPr>
            <p:cNvSpPr/>
            <p:nvPr/>
          </p:nvSpPr>
          <p:spPr>
            <a:xfrm>
              <a:off x="3974653" y="2467502"/>
              <a:ext cx="4475506" cy="19942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ltLang="zh-CN" sz="7200" b="1" dirty="0"/>
                <a:t>?</a:t>
              </a:r>
              <a:endParaRPr lang="zh-CN" altLang="en-US" sz="7200" b="1" dirty="0"/>
            </a:p>
          </p:txBody>
        </p:sp>
      </p:grpSp>
      <p:sp>
        <p:nvSpPr>
          <p:cNvPr id="5" name="矩形: 圆角 4">
            <a:extLst>
              <a:ext uri="{FF2B5EF4-FFF2-40B4-BE49-F238E27FC236}">
                <a16:creationId xmlns:a16="http://schemas.microsoft.com/office/drawing/2014/main" id="{F176784F-C4FA-9349-0957-FB9F2A9627FB}"/>
              </a:ext>
            </a:extLst>
          </p:cNvPr>
          <p:cNvSpPr/>
          <p:nvPr/>
        </p:nvSpPr>
        <p:spPr>
          <a:xfrm>
            <a:off x="611897" y="3182488"/>
            <a:ext cx="10968205" cy="726162"/>
          </a:xfrm>
          <a:prstGeom prst="roundRect">
            <a:avLst/>
          </a:prstGeom>
          <a:solidFill>
            <a:schemeClr val="accent6">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3200" b="1" dirty="0"/>
              <a:t>Build bus from DW racetracks</a:t>
            </a:r>
          </a:p>
        </p:txBody>
      </p:sp>
    </p:spTree>
    <p:extLst>
      <p:ext uri="{BB962C8B-B14F-4D97-AF65-F5344CB8AC3E}">
        <p14:creationId xmlns:p14="http://schemas.microsoft.com/office/powerpoint/2010/main" val="402244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351F8-2FD0-D08D-13D2-A5A9F2F8EA4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EB04E93-8779-44EE-C0A4-61902E4719F7}"/>
              </a:ext>
            </a:extLst>
          </p:cNvPr>
          <p:cNvSpPr>
            <a:spLocks noGrp="1"/>
          </p:cNvSpPr>
          <p:nvPr>
            <p:ph type="title"/>
          </p:nvPr>
        </p:nvSpPr>
        <p:spPr/>
        <p:txBody>
          <a:bodyPr/>
          <a:lstStyle/>
          <a:p>
            <a:r>
              <a:rPr lang="en-US" altLang="zh-CN" dirty="0"/>
              <a:t>StreamPIM: </a:t>
            </a:r>
            <a:r>
              <a:rPr lang="en-US" altLang="zh-CN" b="1" dirty="0"/>
              <a:t>RM</a:t>
            </a:r>
            <a:r>
              <a:rPr lang="en-US" altLang="zh-CN" dirty="0"/>
              <a:t> Bus</a:t>
            </a:r>
            <a:endParaRPr lang="zh-CN" altLang="en-US" dirty="0"/>
          </a:p>
        </p:txBody>
      </p:sp>
      <p:sp>
        <p:nvSpPr>
          <p:cNvPr id="3" name="内容占位符 2">
            <a:extLst>
              <a:ext uri="{FF2B5EF4-FFF2-40B4-BE49-F238E27FC236}">
                <a16:creationId xmlns:a16="http://schemas.microsoft.com/office/drawing/2014/main" id="{9D2D40D5-9AD5-091E-4347-968851166486}"/>
              </a:ext>
            </a:extLst>
          </p:cNvPr>
          <p:cNvSpPr>
            <a:spLocks noGrp="1"/>
          </p:cNvSpPr>
          <p:nvPr>
            <p:ph idx="1"/>
          </p:nvPr>
        </p:nvSpPr>
        <p:spPr>
          <a:xfrm>
            <a:off x="313267" y="881744"/>
            <a:ext cx="10903067" cy="5327650"/>
          </a:xfrm>
        </p:spPr>
        <p:txBody>
          <a:bodyPr/>
          <a:lstStyle/>
          <a:p>
            <a:r>
              <a:rPr lang="en-US" altLang="zh-CN" b="1" dirty="0"/>
              <a:t>Potential benefit:</a:t>
            </a:r>
          </a:p>
          <a:p>
            <a:pPr marL="0" indent="0">
              <a:buNone/>
            </a:pPr>
            <a:r>
              <a:rPr lang="en-US" altLang="zh-CN" dirty="0"/>
              <a:t>    Data from different sources can shift together on a single bus</a:t>
            </a:r>
          </a:p>
          <a:p>
            <a:r>
              <a:rPr lang="en-US" altLang="zh-CN" b="1" dirty="0"/>
              <a:t>Challenge:</a:t>
            </a:r>
          </a:p>
          <a:p>
            <a:pPr marL="0" indent="0">
              <a:buNone/>
            </a:pPr>
            <a:r>
              <a:rPr lang="en-US" altLang="zh-CN" dirty="0"/>
              <a:t>    There are various distances between different sources and destinations, leading to uncertain shift currents</a:t>
            </a:r>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5BB98ED3-7B95-B19E-730A-909C9C926094}"/>
              </a:ext>
            </a:extLst>
          </p:cNvPr>
          <p:cNvSpPr>
            <a:spLocks noGrp="1"/>
          </p:cNvSpPr>
          <p:nvPr>
            <p:ph type="body" sz="quarter" idx="10"/>
          </p:nvPr>
        </p:nvSpPr>
        <p:spPr/>
        <p:txBody>
          <a:bodyPr/>
          <a:lstStyle/>
          <a:p>
            <a:endParaRPr lang="zh-CN" altLang="en-US"/>
          </a:p>
        </p:txBody>
      </p:sp>
      <p:pic>
        <p:nvPicPr>
          <p:cNvPr id="6" name="图片 5">
            <a:extLst>
              <a:ext uri="{FF2B5EF4-FFF2-40B4-BE49-F238E27FC236}">
                <a16:creationId xmlns:a16="http://schemas.microsoft.com/office/drawing/2014/main" id="{59752607-01C5-8ACD-1C2B-A75916513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195" y="3882736"/>
            <a:ext cx="6887475" cy="2073649"/>
          </a:xfrm>
          <a:prstGeom prst="rect">
            <a:avLst/>
          </a:prstGeom>
        </p:spPr>
      </p:pic>
      <p:grpSp>
        <p:nvGrpSpPr>
          <p:cNvPr id="16" name="组合 15">
            <a:extLst>
              <a:ext uri="{FF2B5EF4-FFF2-40B4-BE49-F238E27FC236}">
                <a16:creationId xmlns:a16="http://schemas.microsoft.com/office/drawing/2014/main" id="{209A6B0A-79C6-3800-0307-A555AD91F2C2}"/>
              </a:ext>
            </a:extLst>
          </p:cNvPr>
          <p:cNvGrpSpPr/>
          <p:nvPr/>
        </p:nvGrpSpPr>
        <p:grpSpPr>
          <a:xfrm>
            <a:off x="2162478" y="3421071"/>
            <a:ext cx="6280245" cy="953345"/>
            <a:chOff x="2162478" y="3421071"/>
            <a:chExt cx="6280245" cy="953345"/>
          </a:xfrm>
        </p:grpSpPr>
        <p:sp>
          <p:nvSpPr>
            <p:cNvPr id="9" name="文本框 8">
              <a:extLst>
                <a:ext uri="{FF2B5EF4-FFF2-40B4-BE49-F238E27FC236}">
                  <a16:creationId xmlns:a16="http://schemas.microsoft.com/office/drawing/2014/main" id="{AA7D6004-79F6-6399-58D7-37DC97FE3296}"/>
                </a:ext>
              </a:extLst>
            </p:cNvPr>
            <p:cNvSpPr txBox="1"/>
            <p:nvPr/>
          </p:nvSpPr>
          <p:spPr>
            <a:xfrm>
              <a:off x="2162478" y="3421071"/>
              <a:ext cx="6280245" cy="461665"/>
            </a:xfrm>
            <a:prstGeom prst="rect">
              <a:avLst/>
            </a:prstGeom>
            <a:noFill/>
          </p:spPr>
          <p:txBody>
            <a:bodyPr wrap="none" rtlCol="0">
              <a:spAutoFit/>
            </a:bodyPr>
            <a:lstStyle/>
            <a:p>
              <a:r>
                <a:rPr lang="en-US" altLang="zh-CN" sz="2400" b="1" dirty="0">
                  <a:solidFill>
                    <a:srgbClr val="FF0000"/>
                  </a:solidFill>
                </a:rPr>
                <a:t>Simultaneous transfer! But different distances…</a:t>
              </a:r>
              <a:endParaRPr lang="zh-CN" altLang="en-US" sz="2400" b="1" dirty="0">
                <a:solidFill>
                  <a:srgbClr val="FF0000"/>
                </a:solidFill>
              </a:endParaRPr>
            </a:p>
          </p:txBody>
        </p:sp>
        <p:cxnSp>
          <p:nvCxnSpPr>
            <p:cNvPr id="11" name="直接箭头连接符 10">
              <a:extLst>
                <a:ext uri="{FF2B5EF4-FFF2-40B4-BE49-F238E27FC236}">
                  <a16:creationId xmlns:a16="http://schemas.microsoft.com/office/drawing/2014/main" id="{E166E223-89D2-5112-2552-8D53868D1365}"/>
                </a:ext>
              </a:extLst>
            </p:cNvPr>
            <p:cNvCxnSpPr/>
            <p:nvPr/>
          </p:nvCxnSpPr>
          <p:spPr>
            <a:xfrm>
              <a:off x="3607055" y="3914901"/>
              <a:ext cx="261914" cy="4595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5094E7DB-BE7D-5F62-1AB3-98A581B1335A}"/>
                </a:ext>
              </a:extLst>
            </p:cNvPr>
            <p:cNvCxnSpPr/>
            <p:nvPr/>
          </p:nvCxnSpPr>
          <p:spPr>
            <a:xfrm>
              <a:off x="3813829" y="3914901"/>
              <a:ext cx="1346328" cy="427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AA329958-8C67-F92E-1A03-CFCB62954BA3}"/>
                </a:ext>
              </a:extLst>
            </p:cNvPr>
            <p:cNvCxnSpPr/>
            <p:nvPr/>
          </p:nvCxnSpPr>
          <p:spPr>
            <a:xfrm>
              <a:off x="4167642" y="3914901"/>
              <a:ext cx="2269918" cy="427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680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7C972-641F-CD5C-0108-372AED6182D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1A56701-C5AC-88DE-9BF5-038AC48E52D6}"/>
              </a:ext>
            </a:extLst>
          </p:cNvPr>
          <p:cNvSpPr>
            <a:spLocks noGrp="1"/>
          </p:cNvSpPr>
          <p:nvPr>
            <p:ph type="title"/>
          </p:nvPr>
        </p:nvSpPr>
        <p:spPr/>
        <p:txBody>
          <a:bodyPr/>
          <a:lstStyle/>
          <a:p>
            <a:r>
              <a:rPr lang="en-US" altLang="zh-CN" dirty="0"/>
              <a:t>StreamPIM: </a:t>
            </a:r>
            <a:r>
              <a:rPr lang="en-US" altLang="zh-CN" b="1" dirty="0"/>
              <a:t>RM</a:t>
            </a:r>
            <a:r>
              <a:rPr lang="en-US" altLang="zh-CN" dirty="0"/>
              <a:t> Bus</a:t>
            </a:r>
            <a:endParaRPr lang="zh-CN" altLang="en-US" dirty="0"/>
          </a:p>
        </p:txBody>
      </p:sp>
      <p:sp>
        <p:nvSpPr>
          <p:cNvPr id="3" name="内容占位符 2">
            <a:extLst>
              <a:ext uri="{FF2B5EF4-FFF2-40B4-BE49-F238E27FC236}">
                <a16:creationId xmlns:a16="http://schemas.microsoft.com/office/drawing/2014/main" id="{20B3A90D-D4F3-8E19-7C5D-7BDFB79B58BF}"/>
              </a:ext>
            </a:extLst>
          </p:cNvPr>
          <p:cNvSpPr>
            <a:spLocks noGrp="1"/>
          </p:cNvSpPr>
          <p:nvPr>
            <p:ph idx="1"/>
          </p:nvPr>
        </p:nvSpPr>
        <p:spPr/>
        <p:txBody>
          <a:bodyPr/>
          <a:lstStyle/>
          <a:p>
            <a:r>
              <a:rPr lang="en-US" altLang="zh-CN" b="1" dirty="0"/>
              <a:t>Segmented bus</a:t>
            </a:r>
          </a:p>
          <a:p>
            <a:r>
              <a:rPr lang="en-US" altLang="zh-CN" b="1" dirty="0"/>
              <a:t>Segment</a:t>
            </a:r>
            <a:r>
              <a:rPr lang="en-US" altLang="zh-CN" dirty="0"/>
              <a:t>: racetrack with same length</a:t>
            </a:r>
          </a:p>
          <a:p>
            <a:endParaRPr lang="en-US" altLang="zh-CN" dirty="0"/>
          </a:p>
          <a:p>
            <a:endParaRPr lang="en-US" altLang="zh-CN" dirty="0"/>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A65F2FEA-46EF-25C3-54E5-274B7E862245}"/>
              </a:ext>
            </a:extLst>
          </p:cNvPr>
          <p:cNvSpPr>
            <a:spLocks noGrp="1"/>
          </p:cNvSpPr>
          <p:nvPr>
            <p:ph type="body" sz="quarter" idx="10"/>
          </p:nvPr>
        </p:nvSpPr>
        <p:spPr/>
        <p:txBody>
          <a:bodyPr/>
          <a:lstStyle/>
          <a:p>
            <a:endParaRPr lang="zh-CN" altLang="en-US"/>
          </a:p>
        </p:txBody>
      </p:sp>
      <p:pic>
        <p:nvPicPr>
          <p:cNvPr id="7" name="图片 6">
            <a:extLst>
              <a:ext uri="{FF2B5EF4-FFF2-40B4-BE49-F238E27FC236}">
                <a16:creationId xmlns:a16="http://schemas.microsoft.com/office/drawing/2014/main" id="{07FC5D0D-2256-9A21-61E7-2A6931AC69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825" y="3958432"/>
            <a:ext cx="9658350" cy="1215897"/>
          </a:xfrm>
          <a:prstGeom prst="rect">
            <a:avLst/>
          </a:prstGeom>
        </p:spPr>
      </p:pic>
    </p:spTree>
    <p:extLst>
      <p:ext uri="{BB962C8B-B14F-4D97-AF65-F5344CB8AC3E}">
        <p14:creationId xmlns:p14="http://schemas.microsoft.com/office/powerpoint/2010/main" val="2323345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68390-918C-1C7D-FC14-648CE6165DB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F58B7B1-5F13-5E59-776C-1CFF580243FE}"/>
              </a:ext>
            </a:extLst>
          </p:cNvPr>
          <p:cNvSpPr>
            <a:spLocks noGrp="1"/>
          </p:cNvSpPr>
          <p:nvPr>
            <p:ph type="title"/>
          </p:nvPr>
        </p:nvSpPr>
        <p:spPr/>
        <p:txBody>
          <a:bodyPr/>
          <a:lstStyle/>
          <a:p>
            <a:r>
              <a:rPr lang="en-US" altLang="zh-CN" dirty="0"/>
              <a:t>StreamPIM: </a:t>
            </a:r>
            <a:r>
              <a:rPr lang="en-US" altLang="zh-CN" b="1" dirty="0"/>
              <a:t>RM</a:t>
            </a:r>
            <a:r>
              <a:rPr lang="en-US" altLang="zh-CN" dirty="0"/>
              <a:t> Bus</a:t>
            </a:r>
            <a:endParaRPr lang="zh-CN" altLang="en-US" dirty="0"/>
          </a:p>
        </p:txBody>
      </p:sp>
      <p:sp>
        <p:nvSpPr>
          <p:cNvPr id="3" name="内容占位符 2">
            <a:extLst>
              <a:ext uri="{FF2B5EF4-FFF2-40B4-BE49-F238E27FC236}">
                <a16:creationId xmlns:a16="http://schemas.microsoft.com/office/drawing/2014/main" id="{01E3E852-680F-C613-39A7-C248E28E4392}"/>
              </a:ext>
            </a:extLst>
          </p:cNvPr>
          <p:cNvSpPr>
            <a:spLocks noGrp="1"/>
          </p:cNvSpPr>
          <p:nvPr>
            <p:ph idx="1"/>
          </p:nvPr>
        </p:nvSpPr>
        <p:spPr/>
        <p:txBody>
          <a:bodyPr/>
          <a:lstStyle/>
          <a:p>
            <a:r>
              <a:rPr lang="en-US" altLang="zh-CN" b="1" dirty="0"/>
              <a:t>Segmented bus</a:t>
            </a:r>
          </a:p>
          <a:p>
            <a:r>
              <a:rPr lang="en-US" altLang="zh-CN" b="1" dirty="0"/>
              <a:t>Segment</a:t>
            </a:r>
            <a:r>
              <a:rPr lang="en-US" altLang="zh-CN" dirty="0"/>
              <a:t>: racetrack with fixed length</a:t>
            </a:r>
          </a:p>
          <a:p>
            <a:r>
              <a:rPr lang="en-US" altLang="zh-CN" dirty="0"/>
              <a:t>By simultaneously applying shift currents on segments:</a:t>
            </a:r>
          </a:p>
          <a:p>
            <a:pPr lvl="1">
              <a:buFont typeface="Wingdings" panose="05000000000000000000" pitchFamily="2" charset="2"/>
              <a:buChar char="ü"/>
            </a:pPr>
            <a:r>
              <a:rPr lang="en-US" altLang="zh-CN" sz="2800" dirty="0"/>
              <a:t>Fixed current duration and density </a:t>
            </a:r>
            <a:r>
              <a:rPr lang="en-US" altLang="zh-CN" sz="2800" dirty="0">
                <a:sym typeface="Wingdings" panose="05000000000000000000" pitchFamily="2" charset="2"/>
              </a:rPr>
              <a:t> easy to control</a:t>
            </a:r>
            <a:endParaRPr lang="en-US" altLang="zh-CN" sz="2800" dirty="0"/>
          </a:p>
          <a:p>
            <a:pPr lvl="1">
              <a:buFont typeface="Wingdings" panose="05000000000000000000" pitchFamily="2" charset="2"/>
              <a:buChar char="ü"/>
            </a:pPr>
            <a:r>
              <a:rPr lang="en-US" altLang="zh-CN" sz="2800" dirty="0"/>
              <a:t>Transfer data from different sources at same time </a:t>
            </a:r>
            <a:r>
              <a:rPr lang="en-US" altLang="zh-CN" sz="2800" dirty="0">
                <a:sym typeface="Wingdings" panose="05000000000000000000" pitchFamily="2" charset="2"/>
              </a:rPr>
              <a:t> high throughput</a:t>
            </a:r>
            <a:endParaRPr lang="en-US" altLang="zh-CN" sz="2800" dirty="0"/>
          </a:p>
          <a:p>
            <a:endParaRPr lang="en-US" altLang="zh-CN" dirty="0"/>
          </a:p>
          <a:p>
            <a:endParaRPr lang="en-US" altLang="zh-CN" dirty="0"/>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85F4484A-179F-F896-7467-5FCD41DCAD34}"/>
              </a:ext>
            </a:extLst>
          </p:cNvPr>
          <p:cNvSpPr>
            <a:spLocks noGrp="1"/>
          </p:cNvSpPr>
          <p:nvPr>
            <p:ph type="body" sz="quarter" idx="10"/>
          </p:nvPr>
        </p:nvSpPr>
        <p:spPr/>
        <p:txBody>
          <a:bodyPr/>
          <a:lstStyle/>
          <a:p>
            <a:endParaRPr lang="zh-CN" altLang="en-US"/>
          </a:p>
        </p:txBody>
      </p:sp>
      <p:pic>
        <p:nvPicPr>
          <p:cNvPr id="6" name="图片 5">
            <a:extLst>
              <a:ext uri="{FF2B5EF4-FFF2-40B4-BE49-F238E27FC236}">
                <a16:creationId xmlns:a16="http://schemas.microsoft.com/office/drawing/2014/main" id="{1460B512-C6C3-E5C4-5286-BC48E1AADF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825" y="4692559"/>
            <a:ext cx="9658350" cy="481770"/>
          </a:xfrm>
          <a:prstGeom prst="rect">
            <a:avLst/>
          </a:prstGeom>
        </p:spPr>
      </p:pic>
      <p:pic>
        <p:nvPicPr>
          <p:cNvPr id="9" name="图片 8">
            <a:extLst>
              <a:ext uri="{FF2B5EF4-FFF2-40B4-BE49-F238E27FC236}">
                <a16:creationId xmlns:a16="http://schemas.microsoft.com/office/drawing/2014/main" id="{BCB30257-F50F-5548-5D47-DE454F9B37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7625" y="4747935"/>
            <a:ext cx="7953375" cy="367787"/>
          </a:xfrm>
          <a:prstGeom prst="rect">
            <a:avLst/>
          </a:prstGeom>
        </p:spPr>
      </p:pic>
      <p:pic>
        <p:nvPicPr>
          <p:cNvPr id="11" name="图片 10">
            <a:extLst>
              <a:ext uri="{FF2B5EF4-FFF2-40B4-BE49-F238E27FC236}">
                <a16:creationId xmlns:a16="http://schemas.microsoft.com/office/drawing/2014/main" id="{4BD15940-FAFA-3EBB-172A-496F440DC2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9074" y="5157589"/>
            <a:ext cx="9304947" cy="258152"/>
          </a:xfrm>
          <a:prstGeom prst="rect">
            <a:avLst/>
          </a:prstGeom>
        </p:spPr>
      </p:pic>
      <p:pic>
        <p:nvPicPr>
          <p:cNvPr id="14" name="图片 13">
            <a:extLst>
              <a:ext uri="{FF2B5EF4-FFF2-40B4-BE49-F238E27FC236}">
                <a16:creationId xmlns:a16="http://schemas.microsoft.com/office/drawing/2014/main" id="{BE9D6260-7A63-C595-1CC3-7B6DD3B38E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31379" y="5240208"/>
            <a:ext cx="1796071" cy="833890"/>
          </a:xfrm>
          <a:prstGeom prst="rect">
            <a:avLst/>
          </a:prstGeom>
        </p:spPr>
      </p:pic>
    </p:spTree>
    <p:extLst>
      <p:ext uri="{BB962C8B-B14F-4D97-AF65-F5344CB8AC3E}">
        <p14:creationId xmlns:p14="http://schemas.microsoft.com/office/powerpoint/2010/main" val="229402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0-#ppt_w/2"/>
                                          </p:val>
                                        </p:tav>
                                        <p:tav tm="100000">
                                          <p:val>
                                            <p:strVal val="#ppt_x"/>
                                          </p:val>
                                        </p:tav>
                                      </p:tavLst>
                                    </p:anim>
                                    <p:anim calcmode="lin" valueType="num">
                                      <p:cBhvr additive="base">
                                        <p:cTn id="8" dur="2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50" fill="hold"/>
                                        <p:tgtEl>
                                          <p:spTgt spid="14"/>
                                        </p:tgtEl>
                                        <p:attrNameLst>
                                          <p:attrName>ppt_x</p:attrName>
                                        </p:attrNameLst>
                                      </p:cBhvr>
                                      <p:tavLst>
                                        <p:tav tm="0">
                                          <p:val>
                                            <p:strVal val="0-#ppt_w/2"/>
                                          </p:val>
                                        </p:tav>
                                        <p:tav tm="100000">
                                          <p:val>
                                            <p:strVal val="#ppt_x"/>
                                          </p:val>
                                        </p:tav>
                                      </p:tavLst>
                                    </p:anim>
                                    <p:anim calcmode="lin" valueType="num">
                                      <p:cBhvr additive="base">
                                        <p:cTn id="12" dur="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3" presetClass="path" presetSubtype="0" accel="50000" decel="50000" fill="hold" nodeType="clickEffect">
                                  <p:stCondLst>
                                    <p:cond delay="0"/>
                                  </p:stCondLst>
                                  <p:childTnLst>
                                    <p:animMotion origin="layout" path="M -4.79167E-6 -2.96296E-6 L 0.13204 0.00023 " pathEditMode="relative" rAng="0" ptsTypes="AA">
                                      <p:cBhvr>
                                        <p:cTn id="20" dur="1000" fill="hold"/>
                                        <p:tgtEl>
                                          <p:spTgt spid="9"/>
                                        </p:tgtEl>
                                        <p:attrNameLst>
                                          <p:attrName>ppt_x</p:attrName>
                                          <p:attrName>ppt_y</p:attrName>
                                        </p:attrNameLst>
                                      </p:cBhvr>
                                      <p:rCtr x="6602" y="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FB348-6602-4C33-AD4D-7737326AFF2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68A990-C7CC-3265-08FD-500552DBB327}"/>
              </a:ext>
            </a:extLst>
          </p:cNvPr>
          <p:cNvSpPr>
            <a:spLocks noGrp="1"/>
          </p:cNvSpPr>
          <p:nvPr>
            <p:ph type="title"/>
          </p:nvPr>
        </p:nvSpPr>
        <p:spPr/>
        <p:txBody>
          <a:bodyPr/>
          <a:lstStyle/>
          <a:p>
            <a:r>
              <a:rPr lang="en-US" altLang="zh-CN" dirty="0"/>
              <a:t>StreamPIM: Streaming Processing</a:t>
            </a:r>
            <a:endParaRPr lang="zh-CN" altLang="en-US" dirty="0"/>
          </a:p>
        </p:txBody>
      </p:sp>
      <p:sp>
        <p:nvSpPr>
          <p:cNvPr id="3" name="内容占位符 2">
            <a:extLst>
              <a:ext uri="{FF2B5EF4-FFF2-40B4-BE49-F238E27FC236}">
                <a16:creationId xmlns:a16="http://schemas.microsoft.com/office/drawing/2014/main" id="{25AEB7D5-9E8D-8AD9-0DD0-804DC17B1D80}"/>
              </a:ext>
            </a:extLst>
          </p:cNvPr>
          <p:cNvSpPr>
            <a:spLocks noGrp="1"/>
          </p:cNvSpPr>
          <p:nvPr>
            <p:ph idx="1"/>
          </p:nvPr>
        </p:nvSpPr>
        <p:spPr/>
        <p:txBody>
          <a:bodyPr/>
          <a:lstStyle/>
          <a:p>
            <a:r>
              <a:rPr lang="en-US" altLang="zh-CN" b="1" dirty="0"/>
              <a:t>RM processor + RM bus</a:t>
            </a:r>
          </a:p>
          <a:p>
            <a:r>
              <a:rPr lang="en-US" altLang="zh-CN" b="1" dirty="0"/>
              <a:t>Processing-in-RM with shift operations only </a:t>
            </a:r>
            <a:r>
              <a:rPr lang="en-US" altLang="zh-CN" b="1" dirty="0">
                <a:sym typeface="Wingdings" panose="05000000000000000000" pitchFamily="2" charset="2"/>
              </a:rPr>
              <a:t> </a:t>
            </a:r>
          </a:p>
          <a:p>
            <a:r>
              <a:rPr lang="en-US" altLang="zh-CN" dirty="0">
                <a:sym typeface="Wingdings" panose="05000000000000000000" pitchFamily="2" charset="2"/>
              </a:rPr>
              <a:t>Using traditional read/write for inter-subarray and inter-bank transfer</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9044AEB5-C5A9-3D0B-316C-FAD16C6475B0}"/>
              </a:ext>
            </a:extLst>
          </p:cNvPr>
          <p:cNvSpPr>
            <a:spLocks noGrp="1"/>
          </p:cNvSpPr>
          <p:nvPr>
            <p:ph type="body" sz="quarter" idx="10"/>
          </p:nvPr>
        </p:nvSpPr>
        <p:spPr/>
        <p:txBody>
          <a:bodyPr/>
          <a:lstStyle/>
          <a:p>
            <a:endParaRPr lang="zh-CN" altLang="en-US"/>
          </a:p>
        </p:txBody>
      </p:sp>
      <p:pic>
        <p:nvPicPr>
          <p:cNvPr id="7" name="图片 6">
            <a:extLst>
              <a:ext uri="{FF2B5EF4-FFF2-40B4-BE49-F238E27FC236}">
                <a16:creationId xmlns:a16="http://schemas.microsoft.com/office/drawing/2014/main" id="{C6994307-C5C3-426B-57D1-A80C3CB897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358" y="3105672"/>
            <a:ext cx="10225283" cy="2870584"/>
          </a:xfrm>
          <a:prstGeom prst="rect">
            <a:avLst/>
          </a:prstGeom>
        </p:spPr>
      </p:pic>
      <p:sp>
        <p:nvSpPr>
          <p:cNvPr id="6" name="文本框 5">
            <a:extLst>
              <a:ext uri="{FF2B5EF4-FFF2-40B4-BE49-F238E27FC236}">
                <a16:creationId xmlns:a16="http://schemas.microsoft.com/office/drawing/2014/main" id="{E1807B42-0F23-2240-C55D-A80E6946B8F0}"/>
              </a:ext>
            </a:extLst>
          </p:cNvPr>
          <p:cNvSpPr txBox="1"/>
          <p:nvPr/>
        </p:nvSpPr>
        <p:spPr>
          <a:xfrm>
            <a:off x="7523837" y="1343072"/>
            <a:ext cx="3588871" cy="523220"/>
          </a:xfrm>
          <a:prstGeom prst="rect">
            <a:avLst/>
          </a:prstGeom>
          <a:noFill/>
        </p:spPr>
        <p:txBody>
          <a:bodyPr wrap="square" rtlCol="0">
            <a:spAutoFit/>
          </a:bodyPr>
          <a:lstStyle/>
          <a:p>
            <a:r>
              <a:rPr lang="en-US" altLang="zh-CN" sz="2800" b="1" dirty="0">
                <a:solidFill>
                  <a:srgbClr val="C00000"/>
                </a:solidFill>
                <a:sym typeface="Wingdings" panose="05000000000000000000" pitchFamily="2" charset="2"/>
              </a:rPr>
              <a:t>streaming (pipelining)</a:t>
            </a:r>
          </a:p>
        </p:txBody>
      </p:sp>
    </p:spTree>
    <p:extLst>
      <p:ext uri="{BB962C8B-B14F-4D97-AF65-F5344CB8AC3E}">
        <p14:creationId xmlns:p14="http://schemas.microsoft.com/office/powerpoint/2010/main" val="563231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90973C9-00F3-B015-5D58-9DFF2703758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126A3BA-B93A-E395-3EE5-9E7752D7D9A7}"/>
              </a:ext>
            </a:extLst>
          </p:cNvPr>
          <p:cNvSpPr>
            <a:spLocks noGrp="1"/>
          </p:cNvSpPr>
          <p:nvPr>
            <p:ph type="title"/>
          </p:nvPr>
        </p:nvSpPr>
        <p:spPr/>
        <p:txBody>
          <a:bodyPr/>
          <a:lstStyle/>
          <a:p>
            <a:r>
              <a:rPr lang="en-US" altLang="zh-CN" dirty="0"/>
              <a:t>StreamPIM: Outline</a:t>
            </a:r>
            <a:endParaRPr lang="zh-CN" altLang="en-US" dirty="0"/>
          </a:p>
        </p:txBody>
      </p:sp>
      <p:sp>
        <p:nvSpPr>
          <p:cNvPr id="3" name="内容占位符 2">
            <a:extLst>
              <a:ext uri="{FF2B5EF4-FFF2-40B4-BE49-F238E27FC236}">
                <a16:creationId xmlns:a16="http://schemas.microsoft.com/office/drawing/2014/main" id="{852C0AC8-A7EB-DA29-22EC-3A7CFBBB6B37}"/>
              </a:ext>
            </a:extLst>
          </p:cNvPr>
          <p:cNvSpPr>
            <a:spLocks noGrp="1"/>
          </p:cNvSpPr>
          <p:nvPr>
            <p:ph idx="1"/>
          </p:nvPr>
        </p:nvSpPr>
        <p:spPr/>
        <p:txBody>
          <a:bodyPr/>
          <a:lstStyle/>
          <a:p>
            <a:r>
              <a:rPr lang="en-US" altLang="zh-CN" b="1" dirty="0">
                <a:solidFill>
                  <a:schemeClr val="bg1">
                    <a:lumMod val="85000"/>
                  </a:schemeClr>
                </a:solidFill>
              </a:rPr>
              <a:t>Architecture</a:t>
            </a:r>
          </a:p>
          <a:p>
            <a:r>
              <a:rPr lang="en-US" altLang="zh-CN" b="1" dirty="0">
                <a:solidFill>
                  <a:schemeClr val="bg1">
                    <a:lumMod val="85000"/>
                  </a:schemeClr>
                </a:solidFill>
              </a:rPr>
              <a:t>RM processor</a:t>
            </a:r>
          </a:p>
          <a:p>
            <a:r>
              <a:rPr lang="en-US" altLang="zh-CN" b="1" dirty="0">
                <a:solidFill>
                  <a:schemeClr val="bg1">
                    <a:lumMod val="85000"/>
                  </a:schemeClr>
                </a:solidFill>
              </a:rPr>
              <a:t>RM data transfer bus</a:t>
            </a:r>
          </a:p>
          <a:p>
            <a:r>
              <a:rPr lang="en-US" altLang="zh-CN" b="1" dirty="0"/>
              <a:t>Interfaces</a:t>
            </a:r>
          </a:p>
          <a:p>
            <a:r>
              <a:rPr lang="en-US" altLang="zh-CN" b="1" dirty="0">
                <a:solidFill>
                  <a:schemeClr val="bg1">
                    <a:lumMod val="85000"/>
                  </a:schemeClr>
                </a:solidFill>
              </a:rPr>
              <a:t>Optimizations</a:t>
            </a:r>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2B742FE0-E1F5-90FD-00C2-A7E9EFE8F347}"/>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1333107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4461CCD-473A-D412-2761-9D5E1996D3A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F975659-AE86-BDC0-8892-355C926EB50A}"/>
              </a:ext>
            </a:extLst>
          </p:cNvPr>
          <p:cNvSpPr>
            <a:spLocks noGrp="1"/>
          </p:cNvSpPr>
          <p:nvPr>
            <p:ph type="title"/>
          </p:nvPr>
        </p:nvSpPr>
        <p:spPr/>
        <p:txBody>
          <a:bodyPr/>
          <a:lstStyle/>
          <a:p>
            <a:r>
              <a:rPr lang="en-US" altLang="zh-CN" dirty="0"/>
              <a:t>StreamPIM: Interfaces</a:t>
            </a:r>
            <a:endParaRPr lang="zh-CN" altLang="en-US" dirty="0"/>
          </a:p>
        </p:txBody>
      </p:sp>
      <p:sp>
        <p:nvSpPr>
          <p:cNvPr id="3" name="内容占位符 2">
            <a:extLst>
              <a:ext uri="{FF2B5EF4-FFF2-40B4-BE49-F238E27FC236}">
                <a16:creationId xmlns:a16="http://schemas.microsoft.com/office/drawing/2014/main" id="{8F6A2705-736F-2002-86F9-E9DD35E756EA}"/>
              </a:ext>
            </a:extLst>
          </p:cNvPr>
          <p:cNvSpPr>
            <a:spLocks noGrp="1"/>
          </p:cNvSpPr>
          <p:nvPr>
            <p:ph idx="1"/>
          </p:nvPr>
        </p:nvSpPr>
        <p:spPr>
          <a:xfrm>
            <a:off x="313268" y="881744"/>
            <a:ext cx="11149060" cy="5327650"/>
          </a:xfrm>
        </p:spPr>
        <p:txBody>
          <a:bodyPr/>
          <a:lstStyle/>
          <a:p>
            <a:r>
              <a:rPr lang="en-US" altLang="zh-CN" dirty="0"/>
              <a:t>Communicating between different layers</a:t>
            </a:r>
          </a:p>
          <a:p>
            <a:r>
              <a:rPr lang="en-US" altLang="zh-CN" b="1" dirty="0"/>
              <a:t>Different layers with different granularities:</a:t>
            </a:r>
          </a:p>
          <a:p>
            <a:r>
              <a:rPr lang="en-US" altLang="zh-CN" u="sng" dirty="0"/>
              <a:t>APP-CPU</a:t>
            </a:r>
            <a:r>
              <a:rPr lang="en-US" altLang="zh-CN" dirty="0"/>
              <a:t>: </a:t>
            </a:r>
            <a:r>
              <a:rPr lang="en-US" altLang="zh-CN" b="1" dirty="0"/>
              <a:t>matrix-grained</a:t>
            </a:r>
            <a:r>
              <a:rPr lang="en-US" altLang="zh-CN" dirty="0"/>
              <a:t>, easy to program</a:t>
            </a:r>
          </a:p>
          <a:p>
            <a:r>
              <a:rPr lang="en-US" altLang="zh-CN" u="sng" dirty="0"/>
              <a:t>CPU-device</a:t>
            </a:r>
            <a:r>
              <a:rPr lang="en-US" altLang="zh-CN" dirty="0"/>
              <a:t>: </a:t>
            </a:r>
            <a:r>
              <a:rPr lang="en-US" altLang="zh-CN" b="1" dirty="0"/>
              <a:t>vector-grained</a:t>
            </a:r>
            <a:r>
              <a:rPr lang="en-US" altLang="zh-CN" dirty="0"/>
              <a:t>,</a:t>
            </a:r>
            <a:r>
              <a:rPr lang="zh-CN" altLang="en-US" dirty="0"/>
              <a:t> </a:t>
            </a:r>
            <a:r>
              <a:rPr lang="en-US" altLang="zh-CN" dirty="0"/>
              <a:t>reducing communication overheads, keeping flexible</a:t>
            </a:r>
          </a:p>
          <a:p>
            <a:r>
              <a:rPr lang="en-US" altLang="zh-CN" u="sng" dirty="0"/>
              <a:t>Device-processor</a:t>
            </a:r>
            <a:r>
              <a:rPr lang="en-US" altLang="zh-CN" dirty="0"/>
              <a:t>: </a:t>
            </a:r>
            <a:r>
              <a:rPr lang="en-US" altLang="zh-CN" b="1" dirty="0"/>
              <a:t>scalar-grained</a:t>
            </a:r>
            <a:r>
              <a:rPr lang="en-US" altLang="zh-CN" dirty="0"/>
              <a:t>, actual computation</a:t>
            </a:r>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4D24DB03-0C60-B4F8-C11E-327ED108733B}"/>
              </a:ext>
            </a:extLst>
          </p:cNvPr>
          <p:cNvSpPr>
            <a:spLocks noGrp="1"/>
          </p:cNvSpPr>
          <p:nvPr>
            <p:ph type="body" sz="quarter" idx="10"/>
          </p:nvPr>
        </p:nvSpPr>
        <p:spPr/>
        <p:txBody>
          <a:bodyPr/>
          <a:lstStyle/>
          <a:p>
            <a:endParaRPr lang="zh-CN" altLang="en-US"/>
          </a:p>
        </p:txBody>
      </p:sp>
      <p:pic>
        <p:nvPicPr>
          <p:cNvPr id="7" name="图片 6">
            <a:extLst>
              <a:ext uri="{FF2B5EF4-FFF2-40B4-BE49-F238E27FC236}">
                <a16:creationId xmlns:a16="http://schemas.microsoft.com/office/drawing/2014/main" id="{CADA97D7-C61E-11AA-5685-857CA92A3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6820" y="4020379"/>
            <a:ext cx="8518359" cy="1955877"/>
          </a:xfrm>
          <a:prstGeom prst="rect">
            <a:avLst/>
          </a:prstGeom>
        </p:spPr>
      </p:pic>
    </p:spTree>
    <p:extLst>
      <p:ext uri="{BB962C8B-B14F-4D97-AF65-F5344CB8AC3E}">
        <p14:creationId xmlns:p14="http://schemas.microsoft.com/office/powerpoint/2010/main" val="188382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5E064-A186-4A6E-4B63-BEA9555EE18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C5ADBD3-A521-654A-F536-E167B885FF5E}"/>
              </a:ext>
            </a:extLst>
          </p:cNvPr>
          <p:cNvSpPr>
            <a:spLocks noGrp="1"/>
          </p:cNvSpPr>
          <p:nvPr>
            <p:ph type="title"/>
          </p:nvPr>
        </p:nvSpPr>
        <p:spPr/>
        <p:txBody>
          <a:bodyPr/>
          <a:lstStyle/>
          <a:p>
            <a:r>
              <a:rPr lang="en-US" altLang="zh-CN" dirty="0"/>
              <a:t>StreamPIM: Outline</a:t>
            </a:r>
            <a:endParaRPr lang="zh-CN" altLang="en-US" dirty="0"/>
          </a:p>
        </p:txBody>
      </p:sp>
      <p:sp>
        <p:nvSpPr>
          <p:cNvPr id="3" name="内容占位符 2">
            <a:extLst>
              <a:ext uri="{FF2B5EF4-FFF2-40B4-BE49-F238E27FC236}">
                <a16:creationId xmlns:a16="http://schemas.microsoft.com/office/drawing/2014/main" id="{8D7F5B51-C58A-2B7B-36C5-BF186E682E03}"/>
              </a:ext>
            </a:extLst>
          </p:cNvPr>
          <p:cNvSpPr>
            <a:spLocks noGrp="1"/>
          </p:cNvSpPr>
          <p:nvPr>
            <p:ph idx="1"/>
          </p:nvPr>
        </p:nvSpPr>
        <p:spPr/>
        <p:txBody>
          <a:bodyPr/>
          <a:lstStyle/>
          <a:p>
            <a:r>
              <a:rPr lang="en-US" altLang="zh-CN" b="1" dirty="0">
                <a:solidFill>
                  <a:schemeClr val="bg1">
                    <a:lumMod val="85000"/>
                  </a:schemeClr>
                </a:solidFill>
              </a:rPr>
              <a:t>Architecture</a:t>
            </a:r>
          </a:p>
          <a:p>
            <a:r>
              <a:rPr lang="en-US" altLang="zh-CN" b="1" dirty="0">
                <a:solidFill>
                  <a:schemeClr val="bg1">
                    <a:lumMod val="85000"/>
                  </a:schemeClr>
                </a:solidFill>
              </a:rPr>
              <a:t>RM processor</a:t>
            </a:r>
          </a:p>
          <a:p>
            <a:r>
              <a:rPr lang="en-US" altLang="zh-CN" b="1" dirty="0">
                <a:solidFill>
                  <a:schemeClr val="bg1">
                    <a:lumMod val="85000"/>
                  </a:schemeClr>
                </a:solidFill>
              </a:rPr>
              <a:t>RM data transfer bus</a:t>
            </a:r>
          </a:p>
          <a:p>
            <a:r>
              <a:rPr lang="en-US" altLang="zh-CN" b="1" dirty="0"/>
              <a:t>Optimizations</a:t>
            </a:r>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AA6A4178-E712-6F33-6331-071514ED0C3E}"/>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689704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80423-92E1-82A5-36F8-793247BC62B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A210FFE-6C5C-DB34-9042-5B9B056D335E}"/>
              </a:ext>
            </a:extLst>
          </p:cNvPr>
          <p:cNvSpPr>
            <a:spLocks noGrp="1"/>
          </p:cNvSpPr>
          <p:nvPr>
            <p:ph type="title"/>
          </p:nvPr>
        </p:nvSpPr>
        <p:spPr/>
        <p:txBody>
          <a:bodyPr/>
          <a:lstStyle/>
          <a:p>
            <a:r>
              <a:rPr lang="en-US" altLang="zh-CN" dirty="0"/>
              <a:t>StreamPIM: Optimizations</a:t>
            </a:r>
            <a:endParaRPr lang="zh-CN" altLang="en-US" dirty="0"/>
          </a:p>
        </p:txBody>
      </p:sp>
      <p:sp>
        <p:nvSpPr>
          <p:cNvPr id="3" name="内容占位符 2">
            <a:extLst>
              <a:ext uri="{FF2B5EF4-FFF2-40B4-BE49-F238E27FC236}">
                <a16:creationId xmlns:a16="http://schemas.microsoft.com/office/drawing/2014/main" id="{181BAFCD-4E8C-F4D8-BAA6-9684FF72E0A5}"/>
              </a:ext>
            </a:extLst>
          </p:cNvPr>
          <p:cNvSpPr>
            <a:spLocks noGrp="1"/>
          </p:cNvSpPr>
          <p:nvPr>
            <p:ph idx="1"/>
          </p:nvPr>
        </p:nvSpPr>
        <p:spPr>
          <a:xfrm>
            <a:off x="313268" y="881744"/>
            <a:ext cx="10682508" cy="5327650"/>
          </a:xfrm>
        </p:spPr>
        <p:txBody>
          <a:bodyPr/>
          <a:lstStyle/>
          <a:p>
            <a:r>
              <a:rPr lang="en-US" altLang="zh-CN" b="1" dirty="0"/>
              <a:t>Challenges:</a:t>
            </a:r>
          </a:p>
          <a:p>
            <a:pPr lvl="1"/>
            <a:r>
              <a:rPr lang="en-US" altLang="zh-CN" sz="2800" dirty="0"/>
              <a:t>Insufficient performance of a single processor</a:t>
            </a:r>
          </a:p>
          <a:p>
            <a:pPr lvl="1"/>
            <a:r>
              <a:rPr lang="en-US" altLang="zh-CN" sz="2800" dirty="0"/>
              <a:t>Blocking between different operations (read/write and shift cannot be performed on a single subarray at same time)</a:t>
            </a:r>
          </a:p>
          <a:p>
            <a:r>
              <a:rPr lang="en-US" altLang="zh-CN" b="1" dirty="0">
                <a:solidFill>
                  <a:srgbClr val="C00000"/>
                </a:solidFill>
              </a:rPr>
              <a:t>Distributing</a:t>
            </a:r>
            <a:r>
              <a:rPr lang="en-US" altLang="zh-CN" dirty="0"/>
              <a:t> + </a:t>
            </a:r>
            <a:r>
              <a:rPr lang="en-US" altLang="zh-CN" b="1" dirty="0">
                <a:solidFill>
                  <a:srgbClr val="C00000"/>
                </a:solidFill>
              </a:rPr>
              <a:t>scheduling</a:t>
            </a:r>
            <a:r>
              <a:rPr lang="en-US" altLang="zh-CN" dirty="0"/>
              <a:t> the operations </a:t>
            </a:r>
            <a:r>
              <a:rPr lang="en-US" altLang="zh-CN" dirty="0">
                <a:sym typeface="Wingdings" panose="05000000000000000000" pitchFamily="2" charset="2"/>
              </a:rPr>
              <a:t> highly parallel</a:t>
            </a:r>
            <a:endParaRPr lang="en-US" altLang="zh-CN" dirty="0"/>
          </a:p>
          <a:p>
            <a:endParaRPr lang="en-US" altLang="zh-CN" dirty="0"/>
          </a:p>
          <a:p>
            <a:endParaRPr lang="en-US" altLang="zh-CN" dirty="0"/>
          </a:p>
          <a:p>
            <a:endParaRPr lang="en-US" altLang="zh-CN" dirty="0"/>
          </a:p>
        </p:txBody>
      </p:sp>
      <p:sp>
        <p:nvSpPr>
          <p:cNvPr id="4" name="文本占位符 3">
            <a:extLst>
              <a:ext uri="{FF2B5EF4-FFF2-40B4-BE49-F238E27FC236}">
                <a16:creationId xmlns:a16="http://schemas.microsoft.com/office/drawing/2014/main" id="{6C2DDA1E-113F-52CF-073E-286E3E8E88DB}"/>
              </a:ext>
            </a:extLst>
          </p:cNvPr>
          <p:cNvSpPr>
            <a:spLocks noGrp="1"/>
          </p:cNvSpPr>
          <p:nvPr>
            <p:ph type="body" sz="quarter" idx="10"/>
          </p:nvPr>
        </p:nvSpPr>
        <p:spPr/>
        <p:txBody>
          <a:bodyPr/>
          <a:lstStyle/>
          <a:p>
            <a:endParaRPr lang="zh-CN" altLang="en-US"/>
          </a:p>
        </p:txBody>
      </p:sp>
      <p:pic>
        <p:nvPicPr>
          <p:cNvPr id="6" name="图片 5">
            <a:extLst>
              <a:ext uri="{FF2B5EF4-FFF2-40B4-BE49-F238E27FC236}">
                <a16:creationId xmlns:a16="http://schemas.microsoft.com/office/drawing/2014/main" id="{3825C711-9277-1A39-DD3B-C941D4644D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4666" y="3654768"/>
            <a:ext cx="6299711" cy="1783555"/>
          </a:xfrm>
          <a:prstGeom prst="rect">
            <a:avLst/>
          </a:prstGeom>
        </p:spPr>
      </p:pic>
      <p:sp>
        <p:nvSpPr>
          <p:cNvPr id="7" name="文本框 6">
            <a:extLst>
              <a:ext uri="{FF2B5EF4-FFF2-40B4-BE49-F238E27FC236}">
                <a16:creationId xmlns:a16="http://schemas.microsoft.com/office/drawing/2014/main" id="{3E090ED5-9A00-2622-A019-CEB88994E593}"/>
              </a:ext>
            </a:extLst>
          </p:cNvPr>
          <p:cNvSpPr txBox="1"/>
          <p:nvPr/>
        </p:nvSpPr>
        <p:spPr>
          <a:xfrm>
            <a:off x="4099063" y="5545366"/>
            <a:ext cx="3110916" cy="461665"/>
          </a:xfrm>
          <a:prstGeom prst="rect">
            <a:avLst/>
          </a:prstGeom>
          <a:noFill/>
        </p:spPr>
        <p:txBody>
          <a:bodyPr wrap="none" rtlCol="0">
            <a:spAutoFit/>
          </a:bodyPr>
          <a:lstStyle/>
          <a:p>
            <a:r>
              <a:rPr lang="en-US" altLang="zh-CN" sz="2400" b="1" dirty="0"/>
              <a:t>Distributing processing</a:t>
            </a:r>
            <a:endParaRPr lang="zh-CN" altLang="en-US" sz="2400" b="1" dirty="0"/>
          </a:p>
        </p:txBody>
      </p:sp>
      <p:sp>
        <p:nvSpPr>
          <p:cNvPr id="5" name="矩形: 圆角 4">
            <a:extLst>
              <a:ext uri="{FF2B5EF4-FFF2-40B4-BE49-F238E27FC236}">
                <a16:creationId xmlns:a16="http://schemas.microsoft.com/office/drawing/2014/main" id="{39007220-5EB3-1642-1DAE-ED958F635C13}"/>
              </a:ext>
            </a:extLst>
          </p:cNvPr>
          <p:cNvSpPr/>
          <p:nvPr/>
        </p:nvSpPr>
        <p:spPr>
          <a:xfrm>
            <a:off x="592847" y="3973063"/>
            <a:ext cx="10968205" cy="726162"/>
          </a:xfrm>
          <a:prstGeom prst="roundRect">
            <a:avLst/>
          </a:prstGeom>
          <a:solidFill>
            <a:schemeClr val="accent6">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3200" b="1" dirty="0"/>
              <a:t>More design details in the paper</a:t>
            </a:r>
          </a:p>
        </p:txBody>
      </p:sp>
    </p:spTree>
    <p:extLst>
      <p:ext uri="{BB962C8B-B14F-4D97-AF65-F5344CB8AC3E}">
        <p14:creationId xmlns:p14="http://schemas.microsoft.com/office/powerpoint/2010/main" val="647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55547-E505-7200-B0E0-BEC58F796610}"/>
              </a:ext>
            </a:extLst>
          </p:cNvPr>
          <p:cNvSpPr>
            <a:spLocks noGrp="1"/>
          </p:cNvSpPr>
          <p:nvPr>
            <p:ph type="title"/>
          </p:nvPr>
        </p:nvSpPr>
        <p:spPr/>
        <p:txBody>
          <a:bodyPr/>
          <a:lstStyle/>
          <a:p>
            <a:r>
              <a:rPr lang="en-US" altLang="zh-CN" dirty="0"/>
              <a:t>Evaluation: Setup</a:t>
            </a:r>
            <a:endParaRPr lang="zh-CN" altLang="en-US" dirty="0"/>
          </a:p>
        </p:txBody>
      </p:sp>
      <p:sp>
        <p:nvSpPr>
          <p:cNvPr id="3" name="内容占位符 2">
            <a:extLst>
              <a:ext uri="{FF2B5EF4-FFF2-40B4-BE49-F238E27FC236}">
                <a16:creationId xmlns:a16="http://schemas.microsoft.com/office/drawing/2014/main" id="{3909C5C5-6102-297D-282B-7EDF0DBD7C7E}"/>
              </a:ext>
            </a:extLst>
          </p:cNvPr>
          <p:cNvSpPr>
            <a:spLocks noGrp="1"/>
          </p:cNvSpPr>
          <p:nvPr>
            <p:ph idx="1"/>
          </p:nvPr>
        </p:nvSpPr>
        <p:spPr/>
        <p:txBody>
          <a:bodyPr/>
          <a:lstStyle/>
          <a:p>
            <a:r>
              <a:rPr lang="en-US" altLang="zh-CN" b="1" dirty="0"/>
              <a:t>Platform:</a:t>
            </a:r>
          </a:p>
          <a:p>
            <a:pPr lvl="1"/>
            <a:r>
              <a:rPr lang="en-US" altLang="zh-CN" sz="2800" b="1" dirty="0"/>
              <a:t>CPU-DRAM</a:t>
            </a:r>
            <a:r>
              <a:rPr lang="en-US" altLang="zh-CN" sz="2800" dirty="0"/>
              <a:t>: Traditional computing platform</a:t>
            </a:r>
          </a:p>
          <a:p>
            <a:pPr lvl="1"/>
            <a:r>
              <a:rPr lang="en-US" altLang="zh-CN" sz="2800" b="1" dirty="0"/>
              <a:t>CPU-RM</a:t>
            </a:r>
            <a:r>
              <a:rPr lang="en-US" altLang="zh-CN" sz="2800" dirty="0"/>
              <a:t>: Replacing DRAM in CPU-DRAM with RM</a:t>
            </a:r>
          </a:p>
          <a:p>
            <a:pPr lvl="1"/>
            <a:r>
              <a:rPr lang="en-US" altLang="zh-CN" sz="2800" b="1" dirty="0"/>
              <a:t>CORUSCANT</a:t>
            </a:r>
            <a:r>
              <a:rPr lang="en-US" altLang="zh-CN" sz="2800" dirty="0"/>
              <a:t>: state-of-the-art CMOS-based processing-in-RM platform</a:t>
            </a:r>
          </a:p>
          <a:p>
            <a:pPr lvl="1"/>
            <a:r>
              <a:rPr lang="en-US" altLang="zh-CN" sz="2800" b="1" dirty="0"/>
              <a:t>StPIM</a:t>
            </a:r>
            <a:r>
              <a:rPr lang="en-US" altLang="zh-CN" sz="2800" dirty="0"/>
              <a:t>: (StreamPIM) DW-based processing-in-RM platform</a:t>
            </a:r>
          </a:p>
          <a:p>
            <a:endParaRPr lang="en-US" altLang="zh-CN" b="1" dirty="0"/>
          </a:p>
          <a:p>
            <a:r>
              <a:rPr lang="en-US" altLang="zh-CN" b="1" dirty="0"/>
              <a:t>Benchmark – </a:t>
            </a:r>
            <a:r>
              <a:rPr lang="en-US" altLang="zh-CN" b="1" i="1" dirty="0"/>
              <a:t>polybench</a:t>
            </a:r>
            <a:r>
              <a:rPr lang="en-US" altLang="zh-CN" b="1" dirty="0"/>
              <a:t>:</a:t>
            </a:r>
          </a:p>
          <a:p>
            <a:pPr lvl="1"/>
            <a:r>
              <a:rPr lang="en-US" altLang="zh-CN" sz="2800" dirty="0"/>
              <a:t>Widely adopted linear-algebra micro benchmark suite</a:t>
            </a:r>
          </a:p>
          <a:p>
            <a:pPr lvl="1"/>
            <a:r>
              <a:rPr lang="en-US" altLang="zh-CN" sz="2800" dirty="0"/>
              <a:t>Choose matrix linear computation benchmarks</a:t>
            </a:r>
            <a:endParaRPr lang="zh-CN" altLang="en-US" sz="2800" dirty="0"/>
          </a:p>
        </p:txBody>
      </p:sp>
      <p:sp>
        <p:nvSpPr>
          <p:cNvPr id="4" name="文本占位符 3">
            <a:extLst>
              <a:ext uri="{FF2B5EF4-FFF2-40B4-BE49-F238E27FC236}">
                <a16:creationId xmlns:a16="http://schemas.microsoft.com/office/drawing/2014/main" id="{F316862A-A3D7-60EF-2555-AD169EA6915C}"/>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50025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250" tmFilter="0, 0; .2, .5; .8, .5; 1, 0"/>
                                        <p:tgtEl>
                                          <p:spTgt spid="3">
                                            <p:txEl>
                                              <p:pRg st="1" end="1"/>
                                            </p:txEl>
                                          </p:spTgt>
                                        </p:tgtEl>
                                      </p:cBhvr>
                                    </p:animEffect>
                                    <p:animScale>
                                      <p:cBhvr>
                                        <p:cTn id="7" dur="125" autoRev="1" fill="hold"/>
                                        <p:tgtEl>
                                          <p:spTgt spid="3">
                                            <p:txEl>
                                              <p:pRg st="1" end="1"/>
                                            </p:txEl>
                                          </p:spTgt>
                                        </p:tgtEl>
                                      </p:cBhvr>
                                      <p:by x="105000" y="105000"/>
                                    </p:animScale>
                                  </p:childTnLst>
                                </p:cTn>
                              </p:par>
                              <p:par>
                                <p:cTn id="8" presetID="26" presetClass="emph" presetSubtype="0" fill="hold" nodeType="withEffect">
                                  <p:stCondLst>
                                    <p:cond delay="0"/>
                                  </p:stCondLst>
                                  <p:childTnLst>
                                    <p:animEffect transition="out" filter="fade">
                                      <p:cBhvr>
                                        <p:cTn id="9" dur="250" tmFilter="0, 0; .2, .5; .8, .5; 1, 0"/>
                                        <p:tgtEl>
                                          <p:spTgt spid="3">
                                            <p:txEl>
                                              <p:pRg st="2" end="2"/>
                                            </p:txEl>
                                          </p:spTgt>
                                        </p:tgtEl>
                                      </p:cBhvr>
                                    </p:animEffect>
                                    <p:animScale>
                                      <p:cBhvr>
                                        <p:cTn id="10" dur="125" autoRev="1" fill="hold"/>
                                        <p:tgtEl>
                                          <p:spTgt spid="3">
                                            <p:txEl>
                                              <p:pRg st="2" end="2"/>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250" tmFilter="0, 0; .2, .5; .8, .5; 1, 0"/>
                                        <p:tgtEl>
                                          <p:spTgt spid="3">
                                            <p:txEl>
                                              <p:pRg st="3" end="3"/>
                                            </p:txEl>
                                          </p:spTgt>
                                        </p:tgtEl>
                                      </p:cBhvr>
                                    </p:animEffect>
                                    <p:animScale>
                                      <p:cBhvr>
                                        <p:cTn id="15" dur="125" autoRev="1" fill="hold"/>
                                        <p:tgtEl>
                                          <p:spTgt spid="3">
                                            <p:txEl>
                                              <p:pRg st="3" end="3"/>
                                            </p:txEl>
                                          </p:spTgt>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250" tmFilter="0, 0; .2, .5; .8, .5; 1, 0"/>
                                        <p:tgtEl>
                                          <p:spTgt spid="3">
                                            <p:txEl>
                                              <p:pRg st="4" end="4"/>
                                            </p:txEl>
                                          </p:spTgt>
                                        </p:tgtEl>
                                      </p:cBhvr>
                                    </p:animEffect>
                                    <p:animScale>
                                      <p:cBhvr>
                                        <p:cTn id="20" dur="125"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35DA02-A97D-F363-E67D-9840C978F1A3}"/>
              </a:ext>
            </a:extLst>
          </p:cNvPr>
          <p:cNvSpPr>
            <a:spLocks noGrp="1"/>
          </p:cNvSpPr>
          <p:nvPr>
            <p:ph type="title"/>
          </p:nvPr>
        </p:nvSpPr>
        <p:spPr/>
        <p:txBody>
          <a:bodyPr/>
          <a:lstStyle/>
          <a:p>
            <a:r>
              <a:rPr lang="en-US" altLang="zh-CN" dirty="0"/>
              <a:t>Motivation</a:t>
            </a:r>
            <a:endParaRPr lang="zh-CN" altLang="en-US" dirty="0"/>
          </a:p>
        </p:txBody>
      </p:sp>
      <p:sp>
        <p:nvSpPr>
          <p:cNvPr id="3" name="内容占位符 2">
            <a:extLst>
              <a:ext uri="{FF2B5EF4-FFF2-40B4-BE49-F238E27FC236}">
                <a16:creationId xmlns:a16="http://schemas.microsoft.com/office/drawing/2014/main" id="{80C7F570-6F5A-AF5A-B5C4-6C5AF9D18109}"/>
              </a:ext>
            </a:extLst>
          </p:cNvPr>
          <p:cNvSpPr>
            <a:spLocks noGrp="1"/>
          </p:cNvSpPr>
          <p:nvPr>
            <p:ph idx="1"/>
          </p:nvPr>
        </p:nvSpPr>
        <p:spPr/>
        <p:txBody>
          <a:bodyPr/>
          <a:lstStyle/>
          <a:p>
            <a:r>
              <a:rPr lang="en-US" altLang="zh-CN" b="1" dirty="0"/>
              <a:t>Challenge - 2:</a:t>
            </a:r>
          </a:p>
          <a:p>
            <a:pPr marL="0" indent="0">
              <a:buNone/>
            </a:pPr>
            <a:r>
              <a:rPr lang="en-US" altLang="zh-CN" dirty="0"/>
              <a:t>    The development of traditional DRAM technology </a:t>
            </a:r>
            <a:r>
              <a:rPr lang="en-US" altLang="zh-CN" b="1" dirty="0">
                <a:solidFill>
                  <a:srgbClr val="C00000"/>
                </a:solidFill>
              </a:rPr>
              <a:t>slowed down</a:t>
            </a:r>
            <a:r>
              <a:rPr lang="en-US" altLang="zh-CN" dirty="0"/>
              <a:t>;</a:t>
            </a:r>
          </a:p>
          <a:p>
            <a:r>
              <a:rPr lang="en-US" altLang="zh-CN" dirty="0"/>
              <a:t>Alternatives: non-volatile memory (NVM)</a:t>
            </a:r>
          </a:p>
          <a:p>
            <a:endParaRPr lang="zh-CN" altLang="en-US" dirty="0"/>
          </a:p>
        </p:txBody>
      </p:sp>
      <p:sp>
        <p:nvSpPr>
          <p:cNvPr id="4" name="文本占位符 3">
            <a:extLst>
              <a:ext uri="{FF2B5EF4-FFF2-40B4-BE49-F238E27FC236}">
                <a16:creationId xmlns:a16="http://schemas.microsoft.com/office/drawing/2014/main" id="{6D8F462A-9D5C-4024-ED06-196058675F10}"/>
              </a:ext>
            </a:extLst>
          </p:cNvPr>
          <p:cNvSpPr>
            <a:spLocks noGrp="1"/>
          </p:cNvSpPr>
          <p:nvPr>
            <p:ph type="body" sz="quarter" idx="10"/>
          </p:nvPr>
        </p:nvSpPr>
        <p:spPr/>
        <p:txBody>
          <a:bodyPr/>
          <a:lstStyle/>
          <a:p>
            <a:endParaRPr lang="zh-CN" altLang="en-US"/>
          </a:p>
        </p:txBody>
      </p:sp>
      <p:graphicFrame>
        <p:nvGraphicFramePr>
          <p:cNvPr id="7" name="表格 6">
            <a:extLst>
              <a:ext uri="{FF2B5EF4-FFF2-40B4-BE49-F238E27FC236}">
                <a16:creationId xmlns:a16="http://schemas.microsoft.com/office/drawing/2014/main" id="{5E058CB4-3E70-546E-CA4C-C21F268A376C}"/>
              </a:ext>
            </a:extLst>
          </p:cNvPr>
          <p:cNvGraphicFramePr>
            <a:graphicFrameLocks noGrp="1"/>
          </p:cNvGraphicFramePr>
          <p:nvPr>
            <p:extLst>
              <p:ext uri="{D42A27DB-BD31-4B8C-83A1-F6EECF244321}">
                <p14:modId xmlns:p14="http://schemas.microsoft.com/office/powerpoint/2010/main" val="2784593085"/>
              </p:ext>
            </p:extLst>
          </p:nvPr>
        </p:nvGraphicFramePr>
        <p:xfrm>
          <a:off x="2032000" y="2669681"/>
          <a:ext cx="8128000" cy="3055659"/>
        </p:xfrm>
        <a:graphic>
          <a:graphicData uri="http://schemas.openxmlformats.org/drawingml/2006/table">
            <a:tbl>
              <a:tblPr firstRow="1" bandRow="1">
                <a:tableStyleId>{073A0DAA-6AF3-43AB-8588-CEC1D06C72B9}</a:tableStyleId>
              </a:tblPr>
              <a:tblGrid>
                <a:gridCol w="1625600">
                  <a:extLst>
                    <a:ext uri="{9D8B030D-6E8A-4147-A177-3AD203B41FA5}">
                      <a16:colId xmlns:a16="http://schemas.microsoft.com/office/drawing/2014/main" val="134672482"/>
                    </a:ext>
                  </a:extLst>
                </a:gridCol>
                <a:gridCol w="1625600">
                  <a:extLst>
                    <a:ext uri="{9D8B030D-6E8A-4147-A177-3AD203B41FA5}">
                      <a16:colId xmlns:a16="http://schemas.microsoft.com/office/drawing/2014/main" val="1850898116"/>
                    </a:ext>
                  </a:extLst>
                </a:gridCol>
                <a:gridCol w="1625600">
                  <a:extLst>
                    <a:ext uri="{9D8B030D-6E8A-4147-A177-3AD203B41FA5}">
                      <a16:colId xmlns:a16="http://schemas.microsoft.com/office/drawing/2014/main" val="469788239"/>
                    </a:ext>
                  </a:extLst>
                </a:gridCol>
                <a:gridCol w="1625600">
                  <a:extLst>
                    <a:ext uri="{9D8B030D-6E8A-4147-A177-3AD203B41FA5}">
                      <a16:colId xmlns:a16="http://schemas.microsoft.com/office/drawing/2014/main" val="3256780488"/>
                    </a:ext>
                  </a:extLst>
                </a:gridCol>
                <a:gridCol w="1625600">
                  <a:extLst>
                    <a:ext uri="{9D8B030D-6E8A-4147-A177-3AD203B41FA5}">
                      <a16:colId xmlns:a16="http://schemas.microsoft.com/office/drawing/2014/main" val="2999858834"/>
                    </a:ext>
                  </a:extLst>
                </a:gridCol>
              </a:tblGrid>
              <a:tr h="510442">
                <a:tc>
                  <a:txBody>
                    <a:bodyPr/>
                    <a:lstStyle/>
                    <a:p>
                      <a:pPr algn="ctr"/>
                      <a:r>
                        <a:rPr lang="en-US" altLang="zh-CN" dirty="0"/>
                        <a:t>Memory</a:t>
                      </a:r>
                      <a:endParaRPr lang="zh-CN" altLang="en-US" dirty="0"/>
                    </a:p>
                  </a:txBody>
                  <a:tcPr/>
                </a:tc>
                <a:tc>
                  <a:txBody>
                    <a:bodyPr/>
                    <a:lstStyle/>
                    <a:p>
                      <a:pPr algn="ctr"/>
                      <a:r>
                        <a:rPr lang="en-US" altLang="zh-CN" dirty="0"/>
                        <a:t>Access</a:t>
                      </a:r>
                      <a:endParaRPr lang="zh-CN" altLang="en-US" dirty="0"/>
                    </a:p>
                  </a:txBody>
                  <a:tcPr/>
                </a:tc>
                <a:tc>
                  <a:txBody>
                    <a:bodyPr/>
                    <a:lstStyle/>
                    <a:p>
                      <a:pPr algn="ctr"/>
                      <a:r>
                        <a:rPr lang="en-US" altLang="zh-CN" dirty="0"/>
                        <a:t>Density</a:t>
                      </a:r>
                      <a:endParaRPr lang="zh-CN" altLang="en-US" dirty="0"/>
                    </a:p>
                  </a:txBody>
                  <a:tcPr/>
                </a:tc>
                <a:tc>
                  <a:txBody>
                    <a:bodyPr/>
                    <a:lstStyle/>
                    <a:p>
                      <a:pPr algn="ctr"/>
                      <a:r>
                        <a:rPr lang="en-US" altLang="zh-CN" dirty="0"/>
                        <a:t>Energy</a:t>
                      </a:r>
                      <a:endParaRPr lang="zh-CN" altLang="en-US" dirty="0"/>
                    </a:p>
                  </a:txBody>
                  <a:tcPr/>
                </a:tc>
                <a:tc>
                  <a:txBody>
                    <a:bodyPr/>
                    <a:lstStyle/>
                    <a:p>
                      <a:pPr algn="ctr"/>
                      <a:r>
                        <a:rPr lang="en-US" altLang="zh-CN" dirty="0"/>
                        <a:t>Reliability</a:t>
                      </a:r>
                      <a:endParaRPr lang="zh-CN" altLang="en-US" dirty="0"/>
                    </a:p>
                  </a:txBody>
                  <a:tcPr/>
                </a:tc>
                <a:extLst>
                  <a:ext uri="{0D108BD9-81ED-4DB2-BD59-A6C34878D82A}">
                    <a16:rowId xmlns:a16="http://schemas.microsoft.com/office/drawing/2014/main" val="1024902332"/>
                  </a:ext>
                </a:extLst>
              </a:tr>
              <a:tr h="510442">
                <a:tc>
                  <a:txBody>
                    <a:bodyPr/>
                    <a:lstStyle/>
                    <a:p>
                      <a:pPr algn="ctr"/>
                      <a:r>
                        <a:rPr lang="en-US" altLang="zh-CN" b="1" dirty="0"/>
                        <a:t>DRAM</a:t>
                      </a:r>
                      <a:endParaRPr lang="zh-CN" altLang="en-US" b="1" dirty="0"/>
                    </a:p>
                  </a:txBody>
                  <a:tcPr/>
                </a:tc>
                <a:tc>
                  <a:txBody>
                    <a:bodyPr/>
                    <a:lstStyle/>
                    <a:p>
                      <a:pPr algn="ctr"/>
                      <a:r>
                        <a:rPr lang="en-US" altLang="zh-CN" b="1" dirty="0">
                          <a:solidFill>
                            <a:srgbClr val="00B050"/>
                          </a:solidFill>
                        </a:rPr>
                        <a:t>Fast</a:t>
                      </a:r>
                      <a:endParaRPr lang="zh-CN" altLang="en-US" b="1" dirty="0">
                        <a:solidFill>
                          <a:srgbClr val="00B050"/>
                        </a:solidFill>
                      </a:endParaRPr>
                    </a:p>
                  </a:txBody>
                  <a:tcPr/>
                </a:tc>
                <a:tc>
                  <a:txBody>
                    <a:bodyPr/>
                    <a:lstStyle/>
                    <a:p>
                      <a:pPr algn="ctr"/>
                      <a:r>
                        <a:rPr lang="en-US" altLang="zh-CN" b="1" dirty="0">
                          <a:solidFill>
                            <a:srgbClr val="C00000"/>
                          </a:solidFill>
                        </a:rPr>
                        <a:t>Low</a:t>
                      </a:r>
                      <a:endParaRPr lang="zh-CN" altLang="en-US" b="1" dirty="0">
                        <a:solidFill>
                          <a:srgbClr val="C00000"/>
                        </a:solidFill>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b="1" dirty="0">
                          <a:solidFill>
                            <a:schemeClr val="accent6">
                              <a:lumMod val="75000"/>
                            </a:schemeClr>
                          </a:solidFill>
                        </a:rPr>
                        <a:t>High</a:t>
                      </a:r>
                      <a:endParaRPr lang="zh-CN" altLang="en-US" b="1" dirty="0">
                        <a:solidFill>
                          <a:schemeClr val="accent6">
                            <a:lumMod val="75000"/>
                          </a:schemeClr>
                        </a:solidFill>
                      </a:endParaRPr>
                    </a:p>
                  </a:txBody>
                  <a:tcPr/>
                </a:tc>
                <a:tc>
                  <a:txBody>
                    <a:bodyPr/>
                    <a:lstStyle/>
                    <a:p>
                      <a:pPr algn="ctr"/>
                      <a:r>
                        <a:rPr lang="en-US" altLang="zh-CN" b="1" dirty="0">
                          <a:solidFill>
                            <a:srgbClr val="00B050"/>
                          </a:solidFill>
                        </a:rPr>
                        <a:t>High</a:t>
                      </a:r>
                      <a:endParaRPr lang="zh-CN" altLang="en-US" b="1" dirty="0">
                        <a:solidFill>
                          <a:srgbClr val="00B050"/>
                        </a:solidFill>
                      </a:endParaRPr>
                    </a:p>
                  </a:txBody>
                  <a:tcPr/>
                </a:tc>
                <a:extLst>
                  <a:ext uri="{0D108BD9-81ED-4DB2-BD59-A6C34878D82A}">
                    <a16:rowId xmlns:a16="http://schemas.microsoft.com/office/drawing/2014/main" val="1946813703"/>
                  </a:ext>
                </a:extLst>
              </a:tr>
              <a:tr h="510442">
                <a:tc>
                  <a:txBody>
                    <a:bodyPr/>
                    <a:lstStyle/>
                    <a:p>
                      <a:pPr algn="ctr"/>
                      <a:r>
                        <a:rPr lang="en-US" altLang="zh-CN" b="1" dirty="0"/>
                        <a:t>PCRAM</a:t>
                      </a:r>
                      <a:endParaRPr lang="zh-CN" altLang="en-US" b="1" dirty="0"/>
                    </a:p>
                  </a:txBody>
                  <a:tcPr/>
                </a:tc>
                <a:tc>
                  <a:txBody>
                    <a:bodyPr/>
                    <a:lstStyle/>
                    <a:p>
                      <a:pPr algn="ctr"/>
                      <a:r>
                        <a:rPr lang="en-US" altLang="zh-CN" b="1" dirty="0">
                          <a:solidFill>
                            <a:srgbClr val="C00000"/>
                          </a:solidFill>
                        </a:rPr>
                        <a:t>Slow</a:t>
                      </a:r>
                      <a:endParaRPr lang="zh-CN" altLang="en-US" b="1" dirty="0">
                        <a:solidFill>
                          <a:srgbClr val="C00000"/>
                        </a:solidFill>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b="1" dirty="0">
                          <a:solidFill>
                            <a:srgbClr val="00B050"/>
                          </a:solidFill>
                        </a:rPr>
                        <a:t>High</a:t>
                      </a:r>
                      <a:endParaRPr lang="zh-CN" altLang="en-US" b="1" dirty="0">
                        <a:solidFill>
                          <a:srgbClr val="00B050"/>
                        </a:solidFill>
                      </a:endParaRPr>
                    </a:p>
                  </a:txBody>
                  <a:tcPr/>
                </a:tc>
                <a:tc>
                  <a:txBody>
                    <a:bodyPr/>
                    <a:lstStyle/>
                    <a:p>
                      <a:pPr algn="ctr"/>
                      <a:r>
                        <a:rPr lang="en-US" altLang="zh-CN" b="1" dirty="0">
                          <a:ln>
                            <a:noFill/>
                          </a:ln>
                          <a:solidFill>
                            <a:srgbClr val="00B050"/>
                          </a:solidFill>
                        </a:rPr>
                        <a:t>Low</a:t>
                      </a:r>
                      <a:endParaRPr lang="zh-CN" altLang="en-US" b="1" dirty="0">
                        <a:ln>
                          <a:noFill/>
                        </a:ln>
                        <a:solidFill>
                          <a:srgbClr val="00B050"/>
                        </a:solidFill>
                      </a:endParaRPr>
                    </a:p>
                  </a:txBody>
                  <a:tcPr/>
                </a:tc>
                <a:tc>
                  <a:txBody>
                    <a:bodyPr/>
                    <a:lstStyle/>
                    <a:p>
                      <a:pPr algn="ctr"/>
                      <a:r>
                        <a:rPr lang="en-US" altLang="zh-CN" b="1" dirty="0">
                          <a:solidFill>
                            <a:srgbClr val="C00000"/>
                          </a:solidFill>
                        </a:rPr>
                        <a:t>Low</a:t>
                      </a:r>
                      <a:endParaRPr lang="zh-CN" altLang="en-US" b="1" dirty="0">
                        <a:solidFill>
                          <a:srgbClr val="C00000"/>
                        </a:solidFill>
                      </a:endParaRPr>
                    </a:p>
                  </a:txBody>
                  <a:tcPr/>
                </a:tc>
                <a:extLst>
                  <a:ext uri="{0D108BD9-81ED-4DB2-BD59-A6C34878D82A}">
                    <a16:rowId xmlns:a16="http://schemas.microsoft.com/office/drawing/2014/main" val="202837240"/>
                  </a:ext>
                </a:extLst>
              </a:tr>
              <a:tr h="510442">
                <a:tc>
                  <a:txBody>
                    <a:bodyPr/>
                    <a:lstStyle/>
                    <a:p>
                      <a:pPr algn="ctr"/>
                      <a:r>
                        <a:rPr lang="en-US" altLang="zh-CN" b="1" dirty="0"/>
                        <a:t>ReRAM</a:t>
                      </a:r>
                      <a:endParaRPr lang="zh-CN" altLang="en-US" b="1" dirty="0"/>
                    </a:p>
                  </a:txBody>
                  <a:tcPr/>
                </a:tc>
                <a:tc>
                  <a:txBody>
                    <a:bodyPr/>
                    <a:lstStyle/>
                    <a:p>
                      <a:pPr algn="ctr"/>
                      <a:r>
                        <a:rPr lang="en-US" altLang="zh-CN" b="1" dirty="0">
                          <a:solidFill>
                            <a:srgbClr val="C00000"/>
                          </a:solidFill>
                        </a:rPr>
                        <a:t>Slow</a:t>
                      </a:r>
                      <a:endParaRPr lang="zh-CN" altLang="en-US" b="1" dirty="0">
                        <a:solidFill>
                          <a:srgbClr val="C00000"/>
                        </a:solidFill>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b="1" dirty="0">
                          <a:solidFill>
                            <a:srgbClr val="00B050"/>
                          </a:solidFill>
                        </a:rPr>
                        <a:t>High</a:t>
                      </a:r>
                      <a:endParaRPr lang="zh-CN" altLang="en-US" b="1" dirty="0">
                        <a:solidFill>
                          <a:srgbClr val="00B050"/>
                        </a:solidFill>
                      </a:endParaRPr>
                    </a:p>
                  </a:txBody>
                  <a:tcPr/>
                </a:tc>
                <a:tc>
                  <a:txBody>
                    <a:bodyPr/>
                    <a:lstStyle/>
                    <a:p>
                      <a:pPr algn="ctr"/>
                      <a:r>
                        <a:rPr lang="en-US" altLang="zh-CN" b="1" dirty="0">
                          <a:ln>
                            <a:noFill/>
                          </a:ln>
                          <a:solidFill>
                            <a:srgbClr val="00B050"/>
                          </a:solidFill>
                        </a:rPr>
                        <a:t>Low</a:t>
                      </a:r>
                      <a:endParaRPr lang="zh-CN" altLang="en-US" b="1" dirty="0">
                        <a:ln>
                          <a:noFill/>
                        </a:ln>
                        <a:solidFill>
                          <a:srgbClr val="00B050"/>
                        </a:solidFill>
                      </a:endParaRPr>
                    </a:p>
                  </a:txBody>
                  <a:tcPr/>
                </a:tc>
                <a:tc>
                  <a:txBody>
                    <a:bodyPr/>
                    <a:lstStyle/>
                    <a:p>
                      <a:pPr algn="ctr"/>
                      <a:r>
                        <a:rPr lang="en-US" altLang="zh-CN" b="1" dirty="0">
                          <a:solidFill>
                            <a:srgbClr val="C00000"/>
                          </a:solidFill>
                        </a:rPr>
                        <a:t>Low</a:t>
                      </a:r>
                      <a:endParaRPr lang="zh-CN" altLang="en-US" b="1" dirty="0">
                        <a:solidFill>
                          <a:srgbClr val="C00000"/>
                        </a:solidFill>
                      </a:endParaRPr>
                    </a:p>
                  </a:txBody>
                  <a:tcPr/>
                </a:tc>
                <a:extLst>
                  <a:ext uri="{0D108BD9-81ED-4DB2-BD59-A6C34878D82A}">
                    <a16:rowId xmlns:a16="http://schemas.microsoft.com/office/drawing/2014/main" val="3473777770"/>
                  </a:ext>
                </a:extLst>
              </a:tr>
              <a:tr h="510442">
                <a:tc>
                  <a:txBody>
                    <a:bodyPr/>
                    <a:lstStyle/>
                    <a:p>
                      <a:pPr algn="ctr"/>
                      <a:r>
                        <a:rPr lang="en-US" altLang="zh-CN" b="1" dirty="0"/>
                        <a:t>MRAM</a:t>
                      </a:r>
                      <a:endParaRPr lang="zh-CN" altLang="en-US" b="1" dirty="0"/>
                    </a:p>
                  </a:txBody>
                  <a:tcPr/>
                </a:tc>
                <a:tc>
                  <a:txBody>
                    <a:bodyPr/>
                    <a:lstStyle/>
                    <a:p>
                      <a:pPr algn="ctr"/>
                      <a:r>
                        <a:rPr lang="en-US" altLang="zh-CN" b="1" dirty="0">
                          <a:solidFill>
                            <a:srgbClr val="00B050"/>
                          </a:solidFill>
                        </a:rPr>
                        <a:t>Fast</a:t>
                      </a:r>
                      <a:endParaRPr lang="zh-CN" altLang="en-US" b="1" dirty="0">
                        <a:solidFill>
                          <a:srgbClr val="00B050"/>
                        </a:solidFill>
                      </a:endParaRPr>
                    </a:p>
                  </a:txBody>
                  <a:tcPr/>
                </a:tc>
                <a:tc>
                  <a:txBody>
                    <a:bodyPr/>
                    <a:lstStyle/>
                    <a:p>
                      <a:pPr algn="ctr"/>
                      <a:r>
                        <a:rPr lang="en-US" altLang="zh-CN" b="1" dirty="0">
                          <a:solidFill>
                            <a:srgbClr val="C00000"/>
                          </a:solidFill>
                        </a:rPr>
                        <a:t>Low</a:t>
                      </a:r>
                      <a:endParaRPr lang="zh-CN" altLang="en-US" b="1" dirty="0">
                        <a:solidFill>
                          <a:srgbClr val="C00000"/>
                        </a:solidFill>
                      </a:endParaRPr>
                    </a:p>
                  </a:txBody>
                  <a:tcPr/>
                </a:tc>
                <a:tc>
                  <a:txBody>
                    <a:bodyPr/>
                    <a:lstStyle/>
                    <a:p>
                      <a:pPr algn="ctr"/>
                      <a:r>
                        <a:rPr lang="en-US" altLang="zh-CN" b="1" dirty="0">
                          <a:ln>
                            <a:noFill/>
                          </a:ln>
                          <a:solidFill>
                            <a:srgbClr val="00B050"/>
                          </a:solidFill>
                        </a:rPr>
                        <a:t>Low</a:t>
                      </a:r>
                      <a:endParaRPr lang="zh-CN" altLang="en-US" b="1" dirty="0">
                        <a:ln>
                          <a:noFill/>
                        </a:ln>
                        <a:solidFill>
                          <a:srgbClr val="00B050"/>
                        </a:solidFill>
                      </a:endParaRPr>
                    </a:p>
                  </a:txBody>
                  <a:tcPr/>
                </a:tc>
                <a:tc>
                  <a:txBody>
                    <a:bodyPr/>
                    <a:lstStyle/>
                    <a:p>
                      <a:pPr algn="ctr"/>
                      <a:r>
                        <a:rPr lang="en-US" altLang="zh-CN" b="1" dirty="0">
                          <a:solidFill>
                            <a:srgbClr val="00B050"/>
                          </a:solidFill>
                        </a:rPr>
                        <a:t>High</a:t>
                      </a:r>
                      <a:endParaRPr lang="zh-CN" altLang="en-US" b="1" dirty="0">
                        <a:solidFill>
                          <a:srgbClr val="00B050"/>
                        </a:solidFill>
                      </a:endParaRPr>
                    </a:p>
                  </a:txBody>
                  <a:tcPr/>
                </a:tc>
                <a:extLst>
                  <a:ext uri="{0D108BD9-81ED-4DB2-BD59-A6C34878D82A}">
                    <a16:rowId xmlns:a16="http://schemas.microsoft.com/office/drawing/2014/main" val="3221102247"/>
                  </a:ext>
                </a:extLst>
              </a:tr>
              <a:tr h="503449">
                <a:tc>
                  <a:txBody>
                    <a:bodyPr/>
                    <a:lstStyle/>
                    <a:p>
                      <a:pPr algn="ctr"/>
                      <a:r>
                        <a:rPr lang="en-US" altLang="zh-CN" b="1" dirty="0"/>
                        <a:t>RM</a:t>
                      </a:r>
                      <a:endParaRPr lang="zh-CN" altLang="en-US" b="1" dirty="0"/>
                    </a:p>
                  </a:txBody>
                  <a:tcPr/>
                </a:tc>
                <a:tc>
                  <a:txBody>
                    <a:bodyPr/>
                    <a:lstStyle/>
                    <a:p>
                      <a:pPr algn="ctr"/>
                      <a:r>
                        <a:rPr lang="en-US" altLang="zh-CN" b="1" dirty="0">
                          <a:solidFill>
                            <a:srgbClr val="00B050"/>
                          </a:solidFill>
                        </a:rPr>
                        <a:t>Fast</a:t>
                      </a:r>
                      <a:endParaRPr lang="zh-CN" altLang="en-US" b="1" dirty="0">
                        <a:solidFill>
                          <a:srgbClr val="00B050"/>
                        </a:solidFill>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b="1" dirty="0">
                          <a:solidFill>
                            <a:srgbClr val="00B050"/>
                          </a:solidFill>
                        </a:rPr>
                        <a:t>High</a:t>
                      </a:r>
                      <a:endParaRPr lang="zh-CN" altLang="en-US" b="1" dirty="0">
                        <a:solidFill>
                          <a:srgbClr val="00B050"/>
                        </a:solidFill>
                      </a:endParaRPr>
                    </a:p>
                  </a:txBody>
                  <a:tcPr/>
                </a:tc>
                <a:tc>
                  <a:txBody>
                    <a:bodyPr/>
                    <a:lstStyle/>
                    <a:p>
                      <a:pPr algn="ctr"/>
                      <a:r>
                        <a:rPr lang="en-US" altLang="zh-CN" b="1" dirty="0">
                          <a:ln>
                            <a:noFill/>
                          </a:ln>
                          <a:solidFill>
                            <a:srgbClr val="00B050"/>
                          </a:solidFill>
                        </a:rPr>
                        <a:t>Low</a:t>
                      </a:r>
                      <a:endParaRPr lang="zh-CN" altLang="en-US" b="1" dirty="0">
                        <a:ln>
                          <a:noFill/>
                        </a:ln>
                        <a:solidFill>
                          <a:srgbClr val="00B050"/>
                        </a:solidFill>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b="1" dirty="0">
                          <a:solidFill>
                            <a:srgbClr val="00B050"/>
                          </a:solidFill>
                        </a:rPr>
                        <a:t>High</a:t>
                      </a:r>
                      <a:endParaRPr lang="zh-CN" altLang="en-US" b="1" dirty="0">
                        <a:solidFill>
                          <a:srgbClr val="00B050"/>
                        </a:solidFill>
                      </a:endParaRPr>
                    </a:p>
                  </a:txBody>
                  <a:tcPr/>
                </a:tc>
                <a:extLst>
                  <a:ext uri="{0D108BD9-81ED-4DB2-BD59-A6C34878D82A}">
                    <a16:rowId xmlns:a16="http://schemas.microsoft.com/office/drawing/2014/main" val="1113488538"/>
                  </a:ext>
                </a:extLst>
              </a:tr>
            </a:tbl>
          </a:graphicData>
        </a:graphic>
      </p:graphicFrame>
      <p:sp>
        <p:nvSpPr>
          <p:cNvPr id="8" name="文本框 7">
            <a:extLst>
              <a:ext uri="{FF2B5EF4-FFF2-40B4-BE49-F238E27FC236}">
                <a16:creationId xmlns:a16="http://schemas.microsoft.com/office/drawing/2014/main" id="{E9983950-3E06-5ABC-A068-B1021CE30922}"/>
              </a:ext>
            </a:extLst>
          </p:cNvPr>
          <p:cNvSpPr txBox="1"/>
          <p:nvPr/>
        </p:nvSpPr>
        <p:spPr>
          <a:xfrm>
            <a:off x="2770116" y="5735919"/>
            <a:ext cx="6940233" cy="461665"/>
          </a:xfrm>
          <a:prstGeom prst="rect">
            <a:avLst/>
          </a:prstGeom>
          <a:noFill/>
        </p:spPr>
        <p:txBody>
          <a:bodyPr wrap="none" rtlCol="0">
            <a:spAutoFit/>
          </a:bodyPr>
          <a:lstStyle/>
          <a:p>
            <a:r>
              <a:rPr lang="en-US" altLang="zh-CN" sz="2400" b="1" dirty="0"/>
              <a:t>Comparison between different memory technologies</a:t>
            </a:r>
            <a:endParaRPr lang="zh-CN" altLang="en-US" sz="2400" b="1" dirty="0"/>
          </a:p>
        </p:txBody>
      </p:sp>
      <p:sp>
        <p:nvSpPr>
          <p:cNvPr id="9" name="矩形: 圆角 8">
            <a:extLst>
              <a:ext uri="{FF2B5EF4-FFF2-40B4-BE49-F238E27FC236}">
                <a16:creationId xmlns:a16="http://schemas.microsoft.com/office/drawing/2014/main" id="{C1D40E13-6DF3-176D-715E-D61309B84B56}"/>
              </a:ext>
            </a:extLst>
          </p:cNvPr>
          <p:cNvSpPr/>
          <p:nvPr/>
        </p:nvSpPr>
        <p:spPr>
          <a:xfrm>
            <a:off x="353813" y="4346846"/>
            <a:ext cx="10968205" cy="726162"/>
          </a:xfrm>
          <a:prstGeom prst="roundRect">
            <a:avLst/>
          </a:prstGeom>
          <a:solidFill>
            <a:schemeClr val="accent6">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3200" b="1" dirty="0"/>
              <a:t>Racetrack memory is an outstanding choice</a:t>
            </a:r>
            <a:endParaRPr lang="zh-CN" altLang="en-US" sz="3200" b="1" dirty="0"/>
          </a:p>
        </p:txBody>
      </p:sp>
      <p:sp>
        <p:nvSpPr>
          <p:cNvPr id="5" name="矩形: 圆角 4">
            <a:extLst>
              <a:ext uri="{FF2B5EF4-FFF2-40B4-BE49-F238E27FC236}">
                <a16:creationId xmlns:a16="http://schemas.microsoft.com/office/drawing/2014/main" id="{C6A7680C-A92C-AB40-AD76-2D50E7677A2C}"/>
              </a:ext>
            </a:extLst>
          </p:cNvPr>
          <p:cNvSpPr/>
          <p:nvPr/>
        </p:nvSpPr>
        <p:spPr>
          <a:xfrm>
            <a:off x="1966649" y="5192322"/>
            <a:ext cx="8243385" cy="543597"/>
          </a:xfrm>
          <a:prstGeom prst="roundRect">
            <a:avLst/>
          </a:prstGeom>
          <a:noFill/>
          <a:ln w="38100">
            <a:solidFill>
              <a:srgbClr val="FF0000"/>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6586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B8F6B-010C-E9DF-273F-DF3CA969380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DE5C553-8551-D10D-D474-EE7C48BC6731}"/>
              </a:ext>
            </a:extLst>
          </p:cNvPr>
          <p:cNvSpPr>
            <a:spLocks noGrp="1"/>
          </p:cNvSpPr>
          <p:nvPr>
            <p:ph type="title"/>
          </p:nvPr>
        </p:nvSpPr>
        <p:spPr/>
        <p:txBody>
          <a:bodyPr/>
          <a:lstStyle/>
          <a:p>
            <a:r>
              <a:rPr lang="en-US" altLang="zh-CN" dirty="0"/>
              <a:t>Evaluation: Overall</a:t>
            </a:r>
            <a:endParaRPr lang="zh-CN" altLang="en-US" dirty="0"/>
          </a:p>
        </p:txBody>
      </p:sp>
      <p:sp>
        <p:nvSpPr>
          <p:cNvPr id="3" name="内容占位符 2">
            <a:extLst>
              <a:ext uri="{FF2B5EF4-FFF2-40B4-BE49-F238E27FC236}">
                <a16:creationId xmlns:a16="http://schemas.microsoft.com/office/drawing/2014/main" id="{4216355A-4099-1FB7-ABC7-69B5D353E476}"/>
              </a:ext>
            </a:extLst>
          </p:cNvPr>
          <p:cNvSpPr>
            <a:spLocks noGrp="1"/>
          </p:cNvSpPr>
          <p:nvPr>
            <p:ph idx="1"/>
          </p:nvPr>
        </p:nvSpPr>
        <p:spPr>
          <a:xfrm>
            <a:off x="313267" y="881744"/>
            <a:ext cx="11755830" cy="5327650"/>
          </a:xfrm>
        </p:spPr>
        <p:txBody>
          <a:bodyPr/>
          <a:lstStyle/>
          <a:p>
            <a:r>
              <a:rPr lang="en-US" altLang="zh-CN" dirty="0"/>
              <a:t> </a:t>
            </a:r>
            <a:r>
              <a:rPr lang="en-US" altLang="zh-CN" b="1" dirty="0">
                <a:solidFill>
                  <a:srgbClr val="C00000"/>
                </a:solidFill>
              </a:rPr>
              <a:t>39.1×speedup</a:t>
            </a:r>
            <a:r>
              <a:rPr lang="en-US" altLang="zh-CN" dirty="0"/>
              <a:t> and </a:t>
            </a:r>
            <a:r>
              <a:rPr lang="en-US" altLang="zh-CN" b="1" dirty="0">
                <a:solidFill>
                  <a:srgbClr val="C00000"/>
                </a:solidFill>
              </a:rPr>
              <a:t>58.4×energy</a:t>
            </a:r>
            <a:r>
              <a:rPr lang="en-US" altLang="zh-CN" dirty="0"/>
              <a:t> </a:t>
            </a:r>
            <a:r>
              <a:rPr lang="en-US" altLang="zh-CN" b="1" dirty="0">
                <a:solidFill>
                  <a:srgbClr val="C00000"/>
                </a:solidFill>
              </a:rPr>
              <a:t>efficiency</a:t>
            </a:r>
            <a:r>
              <a:rPr lang="en-US" altLang="zh-CN" dirty="0"/>
              <a:t> compared to traditional platform</a:t>
            </a:r>
          </a:p>
          <a:p>
            <a:r>
              <a:rPr lang="en-US" altLang="zh-CN" dirty="0"/>
              <a:t> </a:t>
            </a:r>
            <a:r>
              <a:rPr lang="en-US" altLang="zh-CN" b="1" dirty="0">
                <a:solidFill>
                  <a:srgbClr val="C00000"/>
                </a:solidFill>
              </a:rPr>
              <a:t>2.5×speedup</a:t>
            </a:r>
            <a:r>
              <a:rPr lang="en-US" altLang="zh-CN" dirty="0"/>
              <a:t> and </a:t>
            </a:r>
            <a:r>
              <a:rPr lang="en-US" altLang="zh-CN" b="1" dirty="0">
                <a:solidFill>
                  <a:srgbClr val="C00000"/>
                </a:solidFill>
              </a:rPr>
              <a:t>3.6×energy</a:t>
            </a:r>
            <a:r>
              <a:rPr lang="en-US" altLang="zh-CN" dirty="0"/>
              <a:t> </a:t>
            </a:r>
            <a:r>
              <a:rPr lang="en-US" altLang="zh-CN" b="1" dirty="0">
                <a:solidFill>
                  <a:srgbClr val="C00000"/>
                </a:solidFill>
              </a:rPr>
              <a:t>efficiency</a:t>
            </a:r>
            <a:r>
              <a:rPr lang="en-US" altLang="zh-CN" dirty="0"/>
              <a:t> compared to state-of-the-art </a:t>
            </a:r>
          </a:p>
          <a:p>
            <a:pPr marL="0" indent="0">
              <a:buNone/>
            </a:pPr>
            <a:r>
              <a:rPr lang="en-US" altLang="zh-CN" dirty="0"/>
              <a:t>   processing-in-RM platform (CORUSCANT)</a:t>
            </a:r>
            <a:endParaRPr lang="zh-CN" altLang="en-US" dirty="0"/>
          </a:p>
        </p:txBody>
      </p:sp>
      <p:sp>
        <p:nvSpPr>
          <p:cNvPr id="4" name="文本占位符 3">
            <a:extLst>
              <a:ext uri="{FF2B5EF4-FFF2-40B4-BE49-F238E27FC236}">
                <a16:creationId xmlns:a16="http://schemas.microsoft.com/office/drawing/2014/main" id="{BD1DA41B-CA56-F3E7-648F-7BBB4EB94E43}"/>
              </a:ext>
            </a:extLst>
          </p:cNvPr>
          <p:cNvSpPr>
            <a:spLocks noGrp="1"/>
          </p:cNvSpPr>
          <p:nvPr>
            <p:ph type="body" sz="quarter" idx="10"/>
          </p:nvPr>
        </p:nvSpPr>
        <p:spPr/>
        <p:txBody>
          <a:bodyPr/>
          <a:lstStyle/>
          <a:p>
            <a:endParaRPr lang="zh-CN" altLang="en-US"/>
          </a:p>
        </p:txBody>
      </p:sp>
      <p:pic>
        <p:nvPicPr>
          <p:cNvPr id="7" name="图片 6">
            <a:extLst>
              <a:ext uri="{FF2B5EF4-FFF2-40B4-BE49-F238E27FC236}">
                <a16:creationId xmlns:a16="http://schemas.microsoft.com/office/drawing/2014/main" id="{C7204F30-2F44-307F-C4A8-3DB17A9CCE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2413" y="2988235"/>
            <a:ext cx="5853011" cy="1990024"/>
          </a:xfrm>
          <a:prstGeom prst="rect">
            <a:avLst/>
          </a:prstGeom>
        </p:spPr>
      </p:pic>
      <p:pic>
        <p:nvPicPr>
          <p:cNvPr id="14" name="图片 13">
            <a:extLst>
              <a:ext uri="{FF2B5EF4-FFF2-40B4-BE49-F238E27FC236}">
                <a16:creationId xmlns:a16="http://schemas.microsoft.com/office/drawing/2014/main" id="{C6209763-884F-FAFF-8517-854FF2A15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400" y="2988235"/>
            <a:ext cx="5853013" cy="1990024"/>
          </a:xfrm>
          <a:prstGeom prst="rect">
            <a:avLst/>
          </a:prstGeom>
        </p:spPr>
      </p:pic>
    </p:spTree>
    <p:extLst>
      <p:ext uri="{BB962C8B-B14F-4D97-AF65-F5344CB8AC3E}">
        <p14:creationId xmlns:p14="http://schemas.microsoft.com/office/powerpoint/2010/main" val="4053084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C41DC-1D80-8683-3EB7-3DA60256ED6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E499615-0FFE-E05D-3856-223F0D315550}"/>
              </a:ext>
            </a:extLst>
          </p:cNvPr>
          <p:cNvSpPr>
            <a:spLocks noGrp="1"/>
          </p:cNvSpPr>
          <p:nvPr>
            <p:ph type="title"/>
          </p:nvPr>
        </p:nvSpPr>
        <p:spPr/>
        <p:txBody>
          <a:bodyPr/>
          <a:lstStyle/>
          <a:p>
            <a:r>
              <a:rPr lang="en-US" altLang="zh-CN"/>
              <a:t>Evaluation: </a:t>
            </a:r>
            <a:r>
              <a:rPr lang="en-US" altLang="zh-CN" dirty="0"/>
              <a:t>Breakdown</a:t>
            </a:r>
            <a:endParaRPr lang="zh-CN" altLang="en-US" dirty="0"/>
          </a:p>
        </p:txBody>
      </p:sp>
      <p:sp>
        <p:nvSpPr>
          <p:cNvPr id="3" name="内容占位符 2">
            <a:extLst>
              <a:ext uri="{FF2B5EF4-FFF2-40B4-BE49-F238E27FC236}">
                <a16:creationId xmlns:a16="http://schemas.microsoft.com/office/drawing/2014/main" id="{77C93175-09BA-8AE9-E479-193A5112D96A}"/>
              </a:ext>
            </a:extLst>
          </p:cNvPr>
          <p:cNvSpPr>
            <a:spLocks noGrp="1"/>
          </p:cNvSpPr>
          <p:nvPr>
            <p:ph idx="1"/>
          </p:nvPr>
        </p:nvSpPr>
        <p:spPr>
          <a:xfrm>
            <a:off x="313267" y="881744"/>
            <a:ext cx="11723345" cy="5327650"/>
          </a:xfrm>
        </p:spPr>
        <p:txBody>
          <a:bodyPr/>
          <a:lstStyle/>
          <a:p>
            <a:r>
              <a:rPr lang="en-US" altLang="zh-CN" dirty="0"/>
              <a:t>Most of data movement time are overlapped with processing time (thanks to the streaming processing)</a:t>
            </a:r>
          </a:p>
          <a:p>
            <a:r>
              <a:rPr lang="en-US" altLang="zh-CN" dirty="0"/>
              <a:t>Energy-thirsty write operations are avoided</a:t>
            </a:r>
          </a:p>
          <a:p>
            <a:pPr marL="0" indent="0">
              <a:buNone/>
            </a:pPr>
            <a:r>
              <a:rPr lang="en-US" altLang="zh-CN" dirty="0">
                <a:solidFill>
                  <a:srgbClr val="C00000"/>
                </a:solidFill>
                <a:sym typeface="Wingdings" panose="05000000000000000000" pitchFamily="2" charset="2"/>
              </a:rPr>
              <a:t> </a:t>
            </a:r>
            <a:r>
              <a:rPr lang="en-US" altLang="zh-CN" b="1" dirty="0">
                <a:solidFill>
                  <a:srgbClr val="C00000"/>
                </a:solidFill>
                <a:sym typeface="Wingdings" panose="05000000000000000000" pitchFamily="2" charset="2"/>
              </a:rPr>
              <a:t>data movement overheads are almost eliminated</a:t>
            </a:r>
            <a:endParaRPr lang="zh-CN" altLang="en-US" b="1" dirty="0">
              <a:solidFill>
                <a:srgbClr val="C00000"/>
              </a:solidFill>
            </a:endParaRPr>
          </a:p>
        </p:txBody>
      </p:sp>
      <p:sp>
        <p:nvSpPr>
          <p:cNvPr id="4" name="文本占位符 3">
            <a:extLst>
              <a:ext uri="{FF2B5EF4-FFF2-40B4-BE49-F238E27FC236}">
                <a16:creationId xmlns:a16="http://schemas.microsoft.com/office/drawing/2014/main" id="{DF4E924C-BECA-AB1C-951E-DAD72D8F10F8}"/>
              </a:ext>
            </a:extLst>
          </p:cNvPr>
          <p:cNvSpPr>
            <a:spLocks noGrp="1"/>
          </p:cNvSpPr>
          <p:nvPr>
            <p:ph type="body" sz="quarter" idx="10"/>
          </p:nvPr>
        </p:nvSpPr>
        <p:spPr/>
        <p:txBody>
          <a:bodyPr/>
          <a:lstStyle/>
          <a:p>
            <a:endParaRPr lang="zh-CN" altLang="en-US"/>
          </a:p>
        </p:txBody>
      </p:sp>
      <p:grpSp>
        <p:nvGrpSpPr>
          <p:cNvPr id="9" name="组合 8">
            <a:extLst>
              <a:ext uri="{FF2B5EF4-FFF2-40B4-BE49-F238E27FC236}">
                <a16:creationId xmlns:a16="http://schemas.microsoft.com/office/drawing/2014/main" id="{1946D5D6-F74C-FD9B-C5AB-7DEE4E4625A6}"/>
              </a:ext>
            </a:extLst>
          </p:cNvPr>
          <p:cNvGrpSpPr/>
          <p:nvPr/>
        </p:nvGrpSpPr>
        <p:grpSpPr>
          <a:xfrm>
            <a:off x="509587" y="3236438"/>
            <a:ext cx="11172825" cy="1884240"/>
            <a:chOff x="0" y="3607913"/>
            <a:chExt cx="11172825" cy="1884240"/>
          </a:xfrm>
        </p:grpSpPr>
        <p:pic>
          <p:nvPicPr>
            <p:cNvPr id="6" name="图片 5">
              <a:extLst>
                <a:ext uri="{FF2B5EF4-FFF2-40B4-BE49-F238E27FC236}">
                  <a16:creationId xmlns:a16="http://schemas.microsoft.com/office/drawing/2014/main" id="{AC4B9457-2670-021C-F301-140C921D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07913"/>
              <a:ext cx="5567363" cy="1884240"/>
            </a:xfrm>
            <a:prstGeom prst="rect">
              <a:avLst/>
            </a:prstGeom>
          </p:spPr>
        </p:pic>
        <p:pic>
          <p:nvPicPr>
            <p:cNvPr id="8" name="图片 7">
              <a:extLst>
                <a:ext uri="{FF2B5EF4-FFF2-40B4-BE49-F238E27FC236}">
                  <a16:creationId xmlns:a16="http://schemas.microsoft.com/office/drawing/2014/main" id="{CECA1153-8372-41F5-148E-57E3FDFD1F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7363" y="3634252"/>
              <a:ext cx="5605462" cy="1855704"/>
            </a:xfrm>
            <a:prstGeom prst="rect">
              <a:avLst/>
            </a:prstGeom>
          </p:spPr>
        </p:pic>
      </p:grpSp>
      <p:sp>
        <p:nvSpPr>
          <p:cNvPr id="10" name="矩形: 圆角 9">
            <a:extLst>
              <a:ext uri="{FF2B5EF4-FFF2-40B4-BE49-F238E27FC236}">
                <a16:creationId xmlns:a16="http://schemas.microsoft.com/office/drawing/2014/main" id="{7F30BD4E-BB02-B68D-03B2-747FAC2B5A0C}"/>
              </a:ext>
            </a:extLst>
          </p:cNvPr>
          <p:cNvSpPr/>
          <p:nvPr/>
        </p:nvSpPr>
        <p:spPr>
          <a:xfrm>
            <a:off x="592847" y="3973063"/>
            <a:ext cx="10968205" cy="726162"/>
          </a:xfrm>
          <a:prstGeom prst="roundRect">
            <a:avLst/>
          </a:prstGeom>
          <a:solidFill>
            <a:schemeClr val="accent6">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3200" b="1" dirty="0"/>
              <a:t>More details and tests in the paper</a:t>
            </a:r>
          </a:p>
        </p:txBody>
      </p:sp>
    </p:spTree>
    <p:extLst>
      <p:ext uri="{BB962C8B-B14F-4D97-AF65-F5344CB8AC3E}">
        <p14:creationId xmlns:p14="http://schemas.microsoft.com/office/powerpoint/2010/main" val="226959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98C446-8227-0D34-564F-AC2287BD0102}"/>
              </a:ext>
            </a:extLst>
          </p:cNvPr>
          <p:cNvSpPr>
            <a:spLocks noGrp="1"/>
          </p:cNvSpPr>
          <p:nvPr>
            <p:ph type="title"/>
          </p:nvPr>
        </p:nvSpPr>
        <p:spPr/>
        <p:txBody>
          <a:bodyPr/>
          <a:lstStyle/>
          <a:p>
            <a:r>
              <a:rPr lang="en-US" altLang="zh-CN" dirty="0"/>
              <a:t>Conclusion</a:t>
            </a:r>
            <a:endParaRPr lang="zh-CN" altLang="en-US" dirty="0"/>
          </a:p>
        </p:txBody>
      </p:sp>
      <p:sp>
        <p:nvSpPr>
          <p:cNvPr id="3" name="内容占位符 2">
            <a:extLst>
              <a:ext uri="{FF2B5EF4-FFF2-40B4-BE49-F238E27FC236}">
                <a16:creationId xmlns:a16="http://schemas.microsoft.com/office/drawing/2014/main" id="{0251A75B-4EF5-80E8-F662-C79B2AA6FB2C}"/>
              </a:ext>
            </a:extLst>
          </p:cNvPr>
          <p:cNvSpPr>
            <a:spLocks noGrp="1"/>
          </p:cNvSpPr>
          <p:nvPr>
            <p:ph idx="1"/>
          </p:nvPr>
        </p:nvSpPr>
        <p:spPr/>
        <p:txBody>
          <a:bodyPr/>
          <a:lstStyle/>
          <a:p>
            <a:r>
              <a:rPr lang="en-US" altLang="zh-CN" b="1" dirty="0"/>
              <a:t>Challenge</a:t>
            </a:r>
          </a:p>
          <a:p>
            <a:pPr marL="0" indent="0">
              <a:buNone/>
            </a:pPr>
            <a:r>
              <a:rPr lang="en-US" altLang="zh-CN" dirty="0"/>
              <a:t>    Expensive data movement still exists in CMOS-based PIM architectures</a:t>
            </a:r>
          </a:p>
          <a:p>
            <a:r>
              <a:rPr lang="en-US" altLang="zh-CN" b="1" dirty="0"/>
              <a:t>Key observation</a:t>
            </a:r>
          </a:p>
          <a:p>
            <a:pPr marL="0" indent="0">
              <a:buNone/>
            </a:pPr>
            <a:r>
              <a:rPr lang="en-US" altLang="zh-CN" dirty="0"/>
              <a:t>    We can directly build logic units from racetracks</a:t>
            </a:r>
          </a:p>
          <a:p>
            <a:r>
              <a:rPr lang="en-US" altLang="zh-CN" b="1" dirty="0"/>
              <a:t>StreamPIM design</a:t>
            </a:r>
          </a:p>
          <a:p>
            <a:pPr marL="0" indent="0">
              <a:buNone/>
            </a:pPr>
            <a:r>
              <a:rPr lang="en-US" altLang="zh-CN" dirty="0"/>
              <a:t>    RM processor + RM bus + optimizations</a:t>
            </a:r>
          </a:p>
          <a:p>
            <a:endParaRPr lang="en-US" altLang="zh-CN" dirty="0"/>
          </a:p>
          <a:p>
            <a:pPr marL="0" indent="0">
              <a:buNone/>
            </a:pPr>
            <a:r>
              <a:rPr lang="en-US" altLang="zh-CN" b="1" dirty="0">
                <a:solidFill>
                  <a:srgbClr val="C00000"/>
                </a:solidFill>
                <a:sym typeface="Wingdings" panose="05000000000000000000" pitchFamily="2" charset="2"/>
              </a:rPr>
              <a:t> Successfully reduced data movement overheads in PIM architectures</a:t>
            </a:r>
            <a:endParaRPr lang="zh-CN" altLang="en-US" b="1" dirty="0">
              <a:solidFill>
                <a:srgbClr val="C00000"/>
              </a:solidFill>
            </a:endParaRPr>
          </a:p>
        </p:txBody>
      </p:sp>
      <p:sp>
        <p:nvSpPr>
          <p:cNvPr id="4" name="文本占位符 3">
            <a:extLst>
              <a:ext uri="{FF2B5EF4-FFF2-40B4-BE49-F238E27FC236}">
                <a16:creationId xmlns:a16="http://schemas.microsoft.com/office/drawing/2014/main" id="{54540AC0-574A-5C48-87D5-B9F5EC239604}"/>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1184116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3977E4-79F0-4AE0-E8FE-B49BF53F64E9}"/>
              </a:ext>
            </a:extLst>
          </p:cNvPr>
          <p:cNvSpPr>
            <a:spLocks noGrp="1"/>
          </p:cNvSpPr>
          <p:nvPr>
            <p:ph type="ctrTitle"/>
          </p:nvPr>
        </p:nvSpPr>
        <p:spPr>
          <a:xfrm>
            <a:off x="0" y="1315338"/>
            <a:ext cx="10027919" cy="2417763"/>
          </a:xfrm>
        </p:spPr>
        <p:txBody>
          <a:bodyPr/>
          <a:lstStyle/>
          <a:p>
            <a:r>
              <a:rPr lang="en-US" altLang="zh-CN" dirty="0"/>
              <a:t>Thanks for attending!</a:t>
            </a:r>
            <a:br>
              <a:rPr lang="en-US" altLang="zh-CN" dirty="0"/>
            </a:br>
            <a:r>
              <a:rPr lang="en-US" altLang="zh-CN" dirty="0"/>
              <a:t>Q&amp;A</a:t>
            </a:r>
            <a:endParaRPr lang="zh-CN" altLang="en-US" dirty="0"/>
          </a:p>
        </p:txBody>
      </p:sp>
      <p:sp>
        <p:nvSpPr>
          <p:cNvPr id="4" name="文本占位符 3">
            <a:extLst>
              <a:ext uri="{FF2B5EF4-FFF2-40B4-BE49-F238E27FC236}">
                <a16:creationId xmlns:a16="http://schemas.microsoft.com/office/drawing/2014/main" id="{ED80DBEC-B8E0-A8E8-32AE-2555B0A7ADE5}"/>
              </a:ext>
            </a:extLst>
          </p:cNvPr>
          <p:cNvSpPr>
            <a:spLocks noGrp="1"/>
          </p:cNvSpPr>
          <p:nvPr>
            <p:ph type="body" sz="quarter" idx="10"/>
          </p:nvPr>
        </p:nvSpPr>
        <p:spPr/>
        <p:txBody>
          <a:bodyPr/>
          <a:lstStyle/>
          <a:p>
            <a:r>
              <a:rPr lang="en-US" altLang="zh-CN"/>
              <a:t>ChinaSys’24</a:t>
            </a:r>
            <a:endParaRPr lang="zh-CN" altLang="en-US" dirty="0"/>
          </a:p>
        </p:txBody>
      </p:sp>
      <p:sp>
        <p:nvSpPr>
          <p:cNvPr id="8" name="矩形 7">
            <a:extLst>
              <a:ext uri="{FF2B5EF4-FFF2-40B4-BE49-F238E27FC236}">
                <a16:creationId xmlns:a16="http://schemas.microsoft.com/office/drawing/2014/main" id="{6254C40E-5E1A-945E-08CF-485EF335828C}"/>
              </a:ext>
            </a:extLst>
          </p:cNvPr>
          <p:cNvSpPr/>
          <p:nvPr/>
        </p:nvSpPr>
        <p:spPr>
          <a:xfrm>
            <a:off x="6824247" y="5757863"/>
            <a:ext cx="294572" cy="1291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3687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87661-4076-E42D-B23F-D54F8B6F42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77E13BC-98CB-A3A6-458E-70583E7FC5F8}"/>
              </a:ext>
            </a:extLst>
          </p:cNvPr>
          <p:cNvSpPr>
            <a:spLocks noGrp="1"/>
          </p:cNvSpPr>
          <p:nvPr>
            <p:ph type="title"/>
          </p:nvPr>
        </p:nvSpPr>
        <p:spPr/>
        <p:txBody>
          <a:bodyPr/>
          <a:lstStyle/>
          <a:p>
            <a:r>
              <a:rPr lang="en-US" altLang="zh-CN" dirty="0"/>
              <a:t>Background</a:t>
            </a:r>
            <a:endParaRPr lang="zh-CN" altLang="en-US" dirty="0"/>
          </a:p>
        </p:txBody>
      </p:sp>
      <p:sp>
        <p:nvSpPr>
          <p:cNvPr id="3" name="内容占位符 2">
            <a:extLst>
              <a:ext uri="{FF2B5EF4-FFF2-40B4-BE49-F238E27FC236}">
                <a16:creationId xmlns:a16="http://schemas.microsoft.com/office/drawing/2014/main" id="{521AB506-2992-EADF-8D48-694D70672B77}"/>
              </a:ext>
            </a:extLst>
          </p:cNvPr>
          <p:cNvSpPr>
            <a:spLocks noGrp="1"/>
          </p:cNvSpPr>
          <p:nvPr>
            <p:ph idx="1"/>
          </p:nvPr>
        </p:nvSpPr>
        <p:spPr/>
        <p:txBody>
          <a:bodyPr/>
          <a:lstStyle/>
          <a:p>
            <a:r>
              <a:rPr lang="en-US" altLang="zh-CN" b="1" dirty="0"/>
              <a:t>What is racetrack memory?</a:t>
            </a:r>
          </a:p>
          <a:p>
            <a:pPr lvl="1"/>
            <a:r>
              <a:rPr lang="en-US" altLang="zh-CN" sz="2800" u="sng" dirty="0"/>
              <a:t>Domain</a:t>
            </a:r>
            <a:r>
              <a:rPr lang="en-US" altLang="zh-CN" sz="2800" dirty="0"/>
              <a:t>: 1-bit storage cell</a:t>
            </a:r>
          </a:p>
          <a:p>
            <a:pPr lvl="1"/>
            <a:r>
              <a:rPr lang="en-US" altLang="zh-CN" sz="2800" u="sng" dirty="0"/>
              <a:t>Domain-wall</a:t>
            </a:r>
            <a:r>
              <a:rPr lang="en-US" altLang="zh-CN" sz="2800" dirty="0"/>
              <a:t>: which isolates domains</a:t>
            </a:r>
          </a:p>
          <a:p>
            <a:pPr lvl="1"/>
            <a:r>
              <a:rPr lang="en-US" altLang="zh-CN" sz="2800" u="sng" dirty="0"/>
              <a:t>Racetrack</a:t>
            </a:r>
            <a:r>
              <a:rPr lang="en-US" altLang="zh-CN" sz="2800" dirty="0"/>
              <a:t>: nanowire with domains and domain-walls</a:t>
            </a:r>
          </a:p>
        </p:txBody>
      </p:sp>
      <p:sp>
        <p:nvSpPr>
          <p:cNvPr id="4" name="文本占位符 3">
            <a:extLst>
              <a:ext uri="{FF2B5EF4-FFF2-40B4-BE49-F238E27FC236}">
                <a16:creationId xmlns:a16="http://schemas.microsoft.com/office/drawing/2014/main" id="{DBFFCC7E-6DE6-1C47-5C85-95F47FA514A3}"/>
              </a:ext>
            </a:extLst>
          </p:cNvPr>
          <p:cNvSpPr>
            <a:spLocks noGrp="1"/>
          </p:cNvSpPr>
          <p:nvPr>
            <p:ph type="body" sz="quarter" idx="10"/>
          </p:nvPr>
        </p:nvSpPr>
        <p:spPr/>
        <p:txBody>
          <a:bodyPr/>
          <a:lstStyle/>
          <a:p>
            <a:endParaRPr lang="zh-CN" altLang="en-US" dirty="0"/>
          </a:p>
        </p:txBody>
      </p:sp>
      <p:pic>
        <p:nvPicPr>
          <p:cNvPr id="17" name="图片 16">
            <a:extLst>
              <a:ext uri="{FF2B5EF4-FFF2-40B4-BE49-F238E27FC236}">
                <a16:creationId xmlns:a16="http://schemas.microsoft.com/office/drawing/2014/main" id="{49D121DB-D64B-F66F-42BB-A3F4A0D540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576" y="3429000"/>
            <a:ext cx="6418847" cy="2129179"/>
          </a:xfrm>
          <a:prstGeom prst="rect">
            <a:avLst/>
          </a:prstGeom>
        </p:spPr>
      </p:pic>
      <p:sp>
        <p:nvSpPr>
          <p:cNvPr id="5" name="文本框 4">
            <a:extLst>
              <a:ext uri="{FF2B5EF4-FFF2-40B4-BE49-F238E27FC236}">
                <a16:creationId xmlns:a16="http://schemas.microsoft.com/office/drawing/2014/main" id="{A8012B90-895A-A45A-6015-0512FFDB60FC}"/>
              </a:ext>
            </a:extLst>
          </p:cNvPr>
          <p:cNvSpPr txBox="1"/>
          <p:nvPr/>
        </p:nvSpPr>
        <p:spPr>
          <a:xfrm>
            <a:off x="3106597" y="5665222"/>
            <a:ext cx="6012672" cy="461665"/>
          </a:xfrm>
          <a:prstGeom prst="rect">
            <a:avLst/>
          </a:prstGeom>
          <a:noFill/>
        </p:spPr>
        <p:txBody>
          <a:bodyPr wrap="none" rtlCol="0">
            <a:spAutoFit/>
          </a:bodyPr>
          <a:lstStyle/>
          <a:p>
            <a:r>
              <a:rPr lang="en-US" altLang="zh-CN" sz="2400" b="1" dirty="0"/>
              <a:t>Example of domain-wall nanowire (racetrack)</a:t>
            </a:r>
            <a:endParaRPr lang="zh-CN" altLang="en-US" sz="2400" b="1" dirty="0"/>
          </a:p>
        </p:txBody>
      </p:sp>
    </p:spTree>
    <p:extLst>
      <p:ext uri="{BB962C8B-B14F-4D97-AF65-F5344CB8AC3E}">
        <p14:creationId xmlns:p14="http://schemas.microsoft.com/office/powerpoint/2010/main" val="54273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5EAE2-ADCE-0CBB-3E69-B323ABAF2C0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C1C35A3-A52F-F22A-1912-CC1A9CF0E35D}"/>
              </a:ext>
            </a:extLst>
          </p:cNvPr>
          <p:cNvSpPr>
            <a:spLocks noGrp="1"/>
          </p:cNvSpPr>
          <p:nvPr>
            <p:ph type="title"/>
          </p:nvPr>
        </p:nvSpPr>
        <p:spPr/>
        <p:txBody>
          <a:bodyPr/>
          <a:lstStyle/>
          <a:p>
            <a:r>
              <a:rPr lang="en-US" altLang="zh-CN" dirty="0"/>
              <a:t>Background</a:t>
            </a:r>
            <a:endParaRPr lang="zh-CN" altLang="en-US" dirty="0"/>
          </a:p>
        </p:txBody>
      </p:sp>
      <p:sp>
        <p:nvSpPr>
          <p:cNvPr id="3" name="内容占位符 2">
            <a:extLst>
              <a:ext uri="{FF2B5EF4-FFF2-40B4-BE49-F238E27FC236}">
                <a16:creationId xmlns:a16="http://schemas.microsoft.com/office/drawing/2014/main" id="{E4D27D18-A11B-C663-3950-9EF1BBCEDA84}"/>
              </a:ext>
            </a:extLst>
          </p:cNvPr>
          <p:cNvSpPr>
            <a:spLocks noGrp="1"/>
          </p:cNvSpPr>
          <p:nvPr>
            <p:ph idx="1"/>
          </p:nvPr>
        </p:nvSpPr>
        <p:spPr>
          <a:xfrm>
            <a:off x="313267" y="881744"/>
            <a:ext cx="11123625" cy="5327650"/>
          </a:xfrm>
        </p:spPr>
        <p:txBody>
          <a:bodyPr/>
          <a:lstStyle/>
          <a:p>
            <a:r>
              <a:rPr lang="en-US" altLang="zh-CN" b="1" dirty="0"/>
              <a:t>What is racetrack memory?</a:t>
            </a:r>
          </a:p>
          <a:p>
            <a:pPr lvl="1"/>
            <a:r>
              <a:rPr lang="en-US" altLang="zh-CN" sz="2800" u="sng" dirty="0"/>
              <a:t>Read/write</a:t>
            </a:r>
            <a:r>
              <a:rPr lang="en-US" altLang="zh-CN" sz="2800" dirty="0"/>
              <a:t> operation: apply currents through access ports to conduct electro-magnetic conversion, </a:t>
            </a:r>
            <a:r>
              <a:rPr lang="en-US" altLang="zh-CN" sz="2800" b="1" dirty="0"/>
              <a:t>high-price</a:t>
            </a:r>
          </a:p>
        </p:txBody>
      </p:sp>
      <p:sp>
        <p:nvSpPr>
          <p:cNvPr id="4" name="文本占位符 3">
            <a:extLst>
              <a:ext uri="{FF2B5EF4-FFF2-40B4-BE49-F238E27FC236}">
                <a16:creationId xmlns:a16="http://schemas.microsoft.com/office/drawing/2014/main" id="{4AFD01E4-425E-DB6C-B3BC-4B38B915D85E}"/>
              </a:ext>
            </a:extLst>
          </p:cNvPr>
          <p:cNvSpPr>
            <a:spLocks noGrp="1"/>
          </p:cNvSpPr>
          <p:nvPr>
            <p:ph type="body" sz="quarter" idx="10"/>
          </p:nvPr>
        </p:nvSpPr>
        <p:spPr/>
        <p:txBody>
          <a:bodyPr/>
          <a:lstStyle/>
          <a:p>
            <a:endParaRPr lang="zh-CN" altLang="en-US" dirty="0"/>
          </a:p>
        </p:txBody>
      </p:sp>
      <p:pic>
        <p:nvPicPr>
          <p:cNvPr id="19" name="图片 18">
            <a:extLst>
              <a:ext uri="{FF2B5EF4-FFF2-40B4-BE49-F238E27FC236}">
                <a16:creationId xmlns:a16="http://schemas.microsoft.com/office/drawing/2014/main" id="{D7F01D82-EE3C-A82F-FADC-E1E478566C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576" y="3397521"/>
            <a:ext cx="6418847" cy="2425362"/>
          </a:xfrm>
          <a:prstGeom prst="rect">
            <a:avLst/>
          </a:prstGeom>
        </p:spPr>
      </p:pic>
      <p:pic>
        <p:nvPicPr>
          <p:cNvPr id="12" name="图片 11">
            <a:extLst>
              <a:ext uri="{FF2B5EF4-FFF2-40B4-BE49-F238E27FC236}">
                <a16:creationId xmlns:a16="http://schemas.microsoft.com/office/drawing/2014/main" id="{F4B4C401-ED50-4F23-3C8E-F388153D3E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0084" y="3100969"/>
            <a:ext cx="3842383" cy="2525912"/>
          </a:xfrm>
          <a:prstGeom prst="rect">
            <a:avLst/>
          </a:prstGeom>
        </p:spPr>
      </p:pic>
      <p:sp>
        <p:nvSpPr>
          <p:cNvPr id="5" name="文本框 4">
            <a:extLst>
              <a:ext uri="{FF2B5EF4-FFF2-40B4-BE49-F238E27FC236}">
                <a16:creationId xmlns:a16="http://schemas.microsoft.com/office/drawing/2014/main" id="{A80316EB-901A-FCA6-CE1E-780982C4A819}"/>
              </a:ext>
            </a:extLst>
          </p:cNvPr>
          <p:cNvSpPr txBox="1"/>
          <p:nvPr/>
        </p:nvSpPr>
        <p:spPr>
          <a:xfrm>
            <a:off x="3225854" y="5679331"/>
            <a:ext cx="5740289" cy="461665"/>
          </a:xfrm>
          <a:prstGeom prst="rect">
            <a:avLst/>
          </a:prstGeom>
          <a:noFill/>
        </p:spPr>
        <p:txBody>
          <a:bodyPr wrap="none" rtlCol="0">
            <a:spAutoFit/>
          </a:bodyPr>
          <a:lstStyle/>
          <a:p>
            <a:r>
              <a:rPr lang="en-US" altLang="zh-CN" sz="2400" b="1" dirty="0"/>
              <a:t>Example of racetrack read/write operations</a:t>
            </a:r>
            <a:endParaRPr lang="zh-CN" altLang="en-US" sz="2400" b="1" dirty="0"/>
          </a:p>
        </p:txBody>
      </p:sp>
    </p:spTree>
    <p:extLst>
      <p:ext uri="{BB962C8B-B14F-4D97-AF65-F5344CB8AC3E}">
        <p14:creationId xmlns:p14="http://schemas.microsoft.com/office/powerpoint/2010/main" val="119757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EE112-E742-F08F-7ADC-0A859E56A8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631CE13-8462-030A-28CB-CDF646690A40}"/>
              </a:ext>
            </a:extLst>
          </p:cNvPr>
          <p:cNvSpPr>
            <a:spLocks noGrp="1"/>
          </p:cNvSpPr>
          <p:nvPr>
            <p:ph type="title"/>
          </p:nvPr>
        </p:nvSpPr>
        <p:spPr/>
        <p:txBody>
          <a:bodyPr/>
          <a:lstStyle/>
          <a:p>
            <a:r>
              <a:rPr lang="en-US" altLang="zh-CN" dirty="0"/>
              <a:t>Background</a:t>
            </a:r>
            <a:endParaRPr lang="zh-CN" altLang="en-US" dirty="0"/>
          </a:p>
        </p:txBody>
      </p:sp>
      <p:sp>
        <p:nvSpPr>
          <p:cNvPr id="3" name="内容占位符 2">
            <a:extLst>
              <a:ext uri="{FF2B5EF4-FFF2-40B4-BE49-F238E27FC236}">
                <a16:creationId xmlns:a16="http://schemas.microsoft.com/office/drawing/2014/main" id="{B7E0EE36-FFC3-0697-D22C-62162561BB5A}"/>
              </a:ext>
            </a:extLst>
          </p:cNvPr>
          <p:cNvSpPr>
            <a:spLocks noGrp="1"/>
          </p:cNvSpPr>
          <p:nvPr>
            <p:ph idx="1"/>
          </p:nvPr>
        </p:nvSpPr>
        <p:spPr>
          <a:xfrm>
            <a:off x="313267" y="881744"/>
            <a:ext cx="11333787" cy="5327650"/>
          </a:xfrm>
        </p:spPr>
        <p:txBody>
          <a:bodyPr/>
          <a:lstStyle/>
          <a:p>
            <a:r>
              <a:rPr lang="en-US" altLang="zh-CN" b="1" dirty="0"/>
              <a:t>What is racetrack memory?</a:t>
            </a:r>
          </a:p>
          <a:p>
            <a:pPr lvl="1"/>
            <a:r>
              <a:rPr lang="en-US" altLang="zh-CN" sz="2800" u="sng" dirty="0"/>
              <a:t>Read/write</a:t>
            </a:r>
            <a:r>
              <a:rPr lang="en-US" altLang="zh-CN" sz="2800" dirty="0"/>
              <a:t> operation: apply currents through access ports to conduct   electro-magnetic conversion, </a:t>
            </a:r>
            <a:r>
              <a:rPr lang="en-US" altLang="zh-CN" sz="2800" b="1" dirty="0"/>
              <a:t>high-price</a:t>
            </a:r>
          </a:p>
          <a:p>
            <a:pPr lvl="1"/>
            <a:r>
              <a:rPr lang="en-US" altLang="zh-CN" sz="2800" u="sng" dirty="0"/>
              <a:t>Shift</a:t>
            </a:r>
            <a:r>
              <a:rPr lang="en-US" altLang="zh-CN" sz="2800" dirty="0"/>
              <a:t> operation: apply currents on the whole nanowire to move domains and domain-walls simultaneously, </a:t>
            </a:r>
            <a:r>
              <a:rPr lang="en-US" altLang="zh-CN" sz="2800" b="1" dirty="0"/>
              <a:t>low-price</a:t>
            </a:r>
            <a:endParaRPr lang="en-US" altLang="zh-CN" sz="2800" dirty="0"/>
          </a:p>
        </p:txBody>
      </p:sp>
      <p:sp>
        <p:nvSpPr>
          <p:cNvPr id="4" name="文本占位符 3">
            <a:extLst>
              <a:ext uri="{FF2B5EF4-FFF2-40B4-BE49-F238E27FC236}">
                <a16:creationId xmlns:a16="http://schemas.microsoft.com/office/drawing/2014/main" id="{798D2084-18B9-3D4B-B0AA-A15DF2067864}"/>
              </a:ext>
            </a:extLst>
          </p:cNvPr>
          <p:cNvSpPr>
            <a:spLocks noGrp="1"/>
          </p:cNvSpPr>
          <p:nvPr>
            <p:ph type="body" sz="quarter" idx="10"/>
          </p:nvPr>
        </p:nvSpPr>
        <p:spPr/>
        <p:txBody>
          <a:bodyPr/>
          <a:lstStyle/>
          <a:p>
            <a:endParaRPr lang="zh-CN" altLang="en-US" dirty="0"/>
          </a:p>
        </p:txBody>
      </p:sp>
      <p:pic>
        <p:nvPicPr>
          <p:cNvPr id="14" name="图片 13">
            <a:extLst>
              <a:ext uri="{FF2B5EF4-FFF2-40B4-BE49-F238E27FC236}">
                <a16:creationId xmlns:a16="http://schemas.microsoft.com/office/drawing/2014/main" id="{6BED1286-E2AE-0632-5AD5-A3CB962E97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576" y="3370872"/>
            <a:ext cx="6418847" cy="2431855"/>
          </a:xfrm>
          <a:prstGeom prst="rect">
            <a:avLst/>
          </a:prstGeom>
        </p:spPr>
      </p:pic>
      <p:pic>
        <p:nvPicPr>
          <p:cNvPr id="16" name="图片 15">
            <a:extLst>
              <a:ext uri="{FF2B5EF4-FFF2-40B4-BE49-F238E27FC236}">
                <a16:creationId xmlns:a16="http://schemas.microsoft.com/office/drawing/2014/main" id="{A25F9DBD-0078-D141-F593-3D1C40C71A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6576" y="4417995"/>
            <a:ext cx="2640718" cy="869884"/>
          </a:xfrm>
          <a:prstGeom prst="rect">
            <a:avLst/>
          </a:prstGeom>
        </p:spPr>
      </p:pic>
      <p:pic>
        <p:nvPicPr>
          <p:cNvPr id="18" name="图片 17">
            <a:extLst>
              <a:ext uri="{FF2B5EF4-FFF2-40B4-BE49-F238E27FC236}">
                <a16:creationId xmlns:a16="http://schemas.microsoft.com/office/drawing/2014/main" id="{7F958C06-755D-DA01-560B-D057925459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3732" y="3429000"/>
            <a:ext cx="2234032" cy="1586163"/>
          </a:xfrm>
          <a:prstGeom prst="rect">
            <a:avLst/>
          </a:prstGeom>
        </p:spPr>
      </p:pic>
      <p:sp>
        <p:nvSpPr>
          <p:cNvPr id="5" name="文本框 4">
            <a:extLst>
              <a:ext uri="{FF2B5EF4-FFF2-40B4-BE49-F238E27FC236}">
                <a16:creationId xmlns:a16="http://schemas.microsoft.com/office/drawing/2014/main" id="{F4BD2C4D-1575-4167-2F39-32F34BC9B81B}"/>
              </a:ext>
            </a:extLst>
          </p:cNvPr>
          <p:cNvSpPr txBox="1"/>
          <p:nvPr/>
        </p:nvSpPr>
        <p:spPr>
          <a:xfrm>
            <a:off x="3650336" y="5678937"/>
            <a:ext cx="4925194" cy="461665"/>
          </a:xfrm>
          <a:prstGeom prst="rect">
            <a:avLst/>
          </a:prstGeom>
          <a:noFill/>
        </p:spPr>
        <p:txBody>
          <a:bodyPr wrap="none" rtlCol="0">
            <a:spAutoFit/>
          </a:bodyPr>
          <a:lstStyle/>
          <a:p>
            <a:r>
              <a:rPr lang="en-US" altLang="zh-CN" sz="2400" b="1" dirty="0"/>
              <a:t>Example of racetrack shift operation</a:t>
            </a:r>
            <a:endParaRPr lang="zh-CN" altLang="en-US" sz="2400" b="1" dirty="0"/>
          </a:p>
        </p:txBody>
      </p:sp>
    </p:spTree>
    <p:extLst>
      <p:ext uri="{BB962C8B-B14F-4D97-AF65-F5344CB8AC3E}">
        <p14:creationId xmlns:p14="http://schemas.microsoft.com/office/powerpoint/2010/main" val="383299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50" fill="hold"/>
                                        <p:tgtEl>
                                          <p:spTgt spid="18"/>
                                        </p:tgtEl>
                                        <p:attrNameLst>
                                          <p:attrName>ppt_x</p:attrName>
                                        </p:attrNameLst>
                                      </p:cBhvr>
                                      <p:tavLst>
                                        <p:tav tm="0">
                                          <p:val>
                                            <p:strVal val="0-#ppt_w/2"/>
                                          </p:val>
                                        </p:tav>
                                        <p:tav tm="100000">
                                          <p:val>
                                            <p:strVal val="#ppt_x"/>
                                          </p:val>
                                        </p:tav>
                                      </p:tavLst>
                                    </p:anim>
                                    <p:anim calcmode="lin" valueType="num">
                                      <p:cBhvr additive="base">
                                        <p:cTn id="8" dur="25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2.08333E-6 1.11111E-6 L 0.31068 1.11111E-6 " pathEditMode="relative" rAng="0" ptsTypes="AA">
                                      <p:cBhvr>
                                        <p:cTn id="12" dur="1250" fill="hold"/>
                                        <p:tgtEl>
                                          <p:spTgt spid="16"/>
                                        </p:tgtEl>
                                        <p:attrNameLst>
                                          <p:attrName>ppt_x</p:attrName>
                                          <p:attrName>ppt_y</p:attrName>
                                        </p:attrNameLst>
                                      </p:cBhvr>
                                      <p:rCtr x="1553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A0B90-3F84-8884-C425-7AF9359F8DE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6EEC9C9-D395-AB28-695E-A65DC8E261BE}"/>
              </a:ext>
            </a:extLst>
          </p:cNvPr>
          <p:cNvSpPr>
            <a:spLocks noGrp="1"/>
          </p:cNvSpPr>
          <p:nvPr>
            <p:ph type="title"/>
          </p:nvPr>
        </p:nvSpPr>
        <p:spPr/>
        <p:txBody>
          <a:bodyPr/>
          <a:lstStyle/>
          <a:p>
            <a:r>
              <a:rPr lang="en-US" altLang="zh-CN" dirty="0"/>
              <a:t>Prior work</a:t>
            </a:r>
            <a:endParaRPr lang="zh-CN" altLang="en-US" dirty="0"/>
          </a:p>
        </p:txBody>
      </p:sp>
      <p:sp>
        <p:nvSpPr>
          <p:cNvPr id="3" name="内容占位符 2">
            <a:extLst>
              <a:ext uri="{FF2B5EF4-FFF2-40B4-BE49-F238E27FC236}">
                <a16:creationId xmlns:a16="http://schemas.microsoft.com/office/drawing/2014/main" id="{B6B9898C-09E4-73F9-FBF2-8483F08ED1F2}"/>
              </a:ext>
            </a:extLst>
          </p:cNvPr>
          <p:cNvSpPr>
            <a:spLocks noGrp="1"/>
          </p:cNvSpPr>
          <p:nvPr>
            <p:ph idx="1"/>
          </p:nvPr>
        </p:nvSpPr>
        <p:spPr>
          <a:xfrm>
            <a:off x="313267" y="881744"/>
            <a:ext cx="10589683" cy="5327650"/>
          </a:xfrm>
        </p:spPr>
        <p:txBody>
          <a:bodyPr/>
          <a:lstStyle/>
          <a:p>
            <a:r>
              <a:rPr lang="en-US" altLang="zh-CN" b="1" dirty="0"/>
              <a:t>Prior processing-in-RM solutions (example: CORUSCANT*):</a:t>
            </a:r>
          </a:p>
          <a:p>
            <a:pPr lvl="1"/>
            <a:r>
              <a:rPr lang="en-US" altLang="zh-CN" sz="2800" dirty="0"/>
              <a:t>Use CMOS-based processor</a:t>
            </a:r>
          </a:p>
          <a:p>
            <a:pPr lvl="1"/>
            <a:r>
              <a:rPr lang="en-US" altLang="zh-CN" sz="2800" dirty="0"/>
              <a:t>Require optimized read/write to move data between processor and racetracks</a:t>
            </a:r>
          </a:p>
        </p:txBody>
      </p:sp>
      <p:sp>
        <p:nvSpPr>
          <p:cNvPr id="4" name="文本占位符 3">
            <a:extLst>
              <a:ext uri="{FF2B5EF4-FFF2-40B4-BE49-F238E27FC236}">
                <a16:creationId xmlns:a16="http://schemas.microsoft.com/office/drawing/2014/main" id="{4CD00089-5051-B19F-CED1-3DE90396705D}"/>
              </a:ext>
            </a:extLst>
          </p:cNvPr>
          <p:cNvSpPr>
            <a:spLocks noGrp="1"/>
          </p:cNvSpPr>
          <p:nvPr>
            <p:ph type="body" sz="quarter" idx="10"/>
          </p:nvPr>
        </p:nvSpPr>
        <p:spPr>
          <a:xfrm>
            <a:off x="2232285" y="6450806"/>
            <a:ext cx="6924415" cy="407195"/>
          </a:xfrm>
        </p:spPr>
        <p:txBody>
          <a:bodyPr/>
          <a:lstStyle/>
          <a:p>
            <a:r>
              <a:rPr lang="en-US" altLang="zh-CN" dirty="0"/>
              <a:t>*S. </a:t>
            </a:r>
            <a:r>
              <a:rPr lang="en-US" altLang="zh-CN" dirty="0" err="1"/>
              <a:t>Ollivier</a:t>
            </a:r>
            <a:r>
              <a:rPr lang="en-US" altLang="zh-CN" dirty="0"/>
              <a:t>, S. </a:t>
            </a:r>
            <a:r>
              <a:rPr lang="en-US" altLang="zh-CN" dirty="0" err="1"/>
              <a:t>Longofono</a:t>
            </a:r>
            <a:r>
              <a:rPr lang="en-US" altLang="zh-CN" dirty="0"/>
              <a:t>, P. Dutta, J. Hu, S. </a:t>
            </a:r>
            <a:r>
              <a:rPr lang="en-US" altLang="zh-CN" dirty="0" err="1"/>
              <a:t>Bhanja</a:t>
            </a:r>
            <a:r>
              <a:rPr lang="en-US" altLang="zh-CN" dirty="0"/>
              <a:t>, and A. K. Jones, “Coruscant: Fast efficient processing-in-racetrack memories,” 2022 55</a:t>
            </a:r>
            <a:r>
              <a:rPr lang="en-US" altLang="zh-CN" baseline="30000" dirty="0"/>
              <a:t>th</a:t>
            </a:r>
            <a:r>
              <a:rPr lang="en-US" altLang="zh-CN" dirty="0"/>
              <a:t> IEEE/ACM International Symposium on Microarchitecture (MICRO), pp. 784–798, 2022.</a:t>
            </a:r>
            <a:endParaRPr lang="zh-CN" altLang="en-US" dirty="0"/>
          </a:p>
        </p:txBody>
      </p:sp>
      <p:pic>
        <p:nvPicPr>
          <p:cNvPr id="10" name="图片 9">
            <a:extLst>
              <a:ext uri="{FF2B5EF4-FFF2-40B4-BE49-F238E27FC236}">
                <a16:creationId xmlns:a16="http://schemas.microsoft.com/office/drawing/2014/main" id="{836205CD-50BD-C430-76D4-3B8B84B34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2122" y="3096099"/>
            <a:ext cx="4106775" cy="2659904"/>
          </a:xfrm>
          <a:prstGeom prst="rect">
            <a:avLst/>
          </a:prstGeom>
        </p:spPr>
      </p:pic>
      <p:sp>
        <p:nvSpPr>
          <p:cNvPr id="5" name="文本框 4">
            <a:extLst>
              <a:ext uri="{FF2B5EF4-FFF2-40B4-BE49-F238E27FC236}">
                <a16:creationId xmlns:a16="http://schemas.microsoft.com/office/drawing/2014/main" id="{AEFA3FA9-B09F-C69C-414E-9C953B3C663B}"/>
              </a:ext>
            </a:extLst>
          </p:cNvPr>
          <p:cNvSpPr txBox="1"/>
          <p:nvPr/>
        </p:nvSpPr>
        <p:spPr>
          <a:xfrm>
            <a:off x="3701459" y="5756003"/>
            <a:ext cx="5008102" cy="461665"/>
          </a:xfrm>
          <a:prstGeom prst="rect">
            <a:avLst/>
          </a:prstGeom>
          <a:noFill/>
        </p:spPr>
        <p:txBody>
          <a:bodyPr wrap="none" rtlCol="0">
            <a:spAutoFit/>
          </a:bodyPr>
          <a:lstStyle/>
          <a:p>
            <a:r>
              <a:rPr lang="en-US" altLang="zh-CN" sz="2400" b="1" dirty="0"/>
              <a:t>Example of CMOS-based PIM solution</a:t>
            </a:r>
            <a:endParaRPr lang="zh-CN" altLang="en-US" sz="2400" b="1" dirty="0"/>
          </a:p>
        </p:txBody>
      </p:sp>
    </p:spTree>
    <p:extLst>
      <p:ext uri="{BB962C8B-B14F-4D97-AF65-F5344CB8AC3E}">
        <p14:creationId xmlns:p14="http://schemas.microsoft.com/office/powerpoint/2010/main" val="153595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8B7A2-4F91-BDF9-5B5E-C521B4ACADE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0957882-A33B-3C38-2146-22ACF0603282}"/>
              </a:ext>
            </a:extLst>
          </p:cNvPr>
          <p:cNvSpPr>
            <a:spLocks noGrp="1"/>
          </p:cNvSpPr>
          <p:nvPr>
            <p:ph type="title"/>
          </p:nvPr>
        </p:nvSpPr>
        <p:spPr/>
        <p:txBody>
          <a:bodyPr/>
          <a:lstStyle/>
          <a:p>
            <a:r>
              <a:rPr lang="en-US" altLang="zh-CN" dirty="0"/>
              <a:t>Prior work</a:t>
            </a:r>
            <a:endParaRPr lang="zh-CN" altLang="en-US" dirty="0"/>
          </a:p>
        </p:txBody>
      </p:sp>
      <p:sp>
        <p:nvSpPr>
          <p:cNvPr id="3" name="内容占位符 2">
            <a:extLst>
              <a:ext uri="{FF2B5EF4-FFF2-40B4-BE49-F238E27FC236}">
                <a16:creationId xmlns:a16="http://schemas.microsoft.com/office/drawing/2014/main" id="{CC9C4136-72CE-05DF-B094-98C8210D5680}"/>
              </a:ext>
            </a:extLst>
          </p:cNvPr>
          <p:cNvSpPr>
            <a:spLocks noGrp="1"/>
          </p:cNvSpPr>
          <p:nvPr>
            <p:ph idx="1"/>
          </p:nvPr>
        </p:nvSpPr>
        <p:spPr>
          <a:xfrm>
            <a:off x="313266" y="881744"/>
            <a:ext cx="11383433" cy="5327650"/>
          </a:xfrm>
        </p:spPr>
        <p:txBody>
          <a:bodyPr/>
          <a:lstStyle/>
          <a:p>
            <a:r>
              <a:rPr lang="en-US" altLang="zh-CN" b="1" dirty="0"/>
              <a:t>Challenge in prior works:</a:t>
            </a:r>
          </a:p>
          <a:p>
            <a:pPr marL="0" indent="0">
              <a:buNone/>
            </a:pPr>
            <a:r>
              <a:rPr lang="en-US" altLang="zh-CN" dirty="0"/>
              <a:t>    Although being optimized, read/write operations are </a:t>
            </a:r>
            <a:r>
              <a:rPr lang="en-US" altLang="zh-CN" b="1" dirty="0">
                <a:solidFill>
                  <a:srgbClr val="C00000"/>
                </a:solidFill>
              </a:rPr>
              <a:t>still expensive</a:t>
            </a:r>
            <a:r>
              <a:rPr lang="en-US" altLang="zh-CN" dirty="0"/>
              <a:t> due to </a:t>
            </a:r>
            <a:r>
              <a:rPr lang="en-US" altLang="zh-CN" u="sng" dirty="0"/>
              <a:t>electro-magnetic conversion</a:t>
            </a:r>
            <a:r>
              <a:rPr lang="en-US" altLang="zh-CN" dirty="0"/>
              <a:t>.</a:t>
            </a:r>
          </a:p>
          <a:p>
            <a:endParaRPr lang="en-US" altLang="zh-CN" dirty="0"/>
          </a:p>
        </p:txBody>
      </p:sp>
      <p:sp>
        <p:nvSpPr>
          <p:cNvPr id="4" name="文本占位符 3">
            <a:extLst>
              <a:ext uri="{FF2B5EF4-FFF2-40B4-BE49-F238E27FC236}">
                <a16:creationId xmlns:a16="http://schemas.microsoft.com/office/drawing/2014/main" id="{FA95ACCA-762A-5EDE-8F04-D7F20593C591}"/>
              </a:ext>
            </a:extLst>
          </p:cNvPr>
          <p:cNvSpPr>
            <a:spLocks noGrp="1"/>
          </p:cNvSpPr>
          <p:nvPr>
            <p:ph type="body" sz="quarter" idx="10"/>
          </p:nvPr>
        </p:nvSpPr>
        <p:spPr/>
        <p:txBody>
          <a:bodyPr/>
          <a:lstStyle/>
          <a:p>
            <a:endParaRPr lang="zh-CN" altLang="en-US"/>
          </a:p>
        </p:txBody>
      </p:sp>
      <p:pic>
        <p:nvPicPr>
          <p:cNvPr id="6" name="图片 5">
            <a:extLst>
              <a:ext uri="{FF2B5EF4-FFF2-40B4-BE49-F238E27FC236}">
                <a16:creationId xmlns:a16="http://schemas.microsoft.com/office/drawing/2014/main" id="{737C8EB3-60D4-6CB5-3021-9C14D5ACE7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738" y="2475625"/>
            <a:ext cx="9336989" cy="3051050"/>
          </a:xfrm>
          <a:prstGeom prst="rect">
            <a:avLst/>
          </a:prstGeom>
        </p:spPr>
      </p:pic>
      <p:sp>
        <p:nvSpPr>
          <p:cNvPr id="7" name="文本框 6">
            <a:extLst>
              <a:ext uri="{FF2B5EF4-FFF2-40B4-BE49-F238E27FC236}">
                <a16:creationId xmlns:a16="http://schemas.microsoft.com/office/drawing/2014/main" id="{47C1110E-5820-D0AB-4DAC-7121D597A5FF}"/>
              </a:ext>
            </a:extLst>
          </p:cNvPr>
          <p:cNvSpPr txBox="1"/>
          <p:nvPr/>
        </p:nvSpPr>
        <p:spPr>
          <a:xfrm>
            <a:off x="2563815" y="5676685"/>
            <a:ext cx="7064370" cy="461665"/>
          </a:xfrm>
          <a:prstGeom prst="rect">
            <a:avLst/>
          </a:prstGeom>
          <a:noFill/>
        </p:spPr>
        <p:txBody>
          <a:bodyPr wrap="none" rtlCol="0">
            <a:spAutoFit/>
          </a:bodyPr>
          <a:lstStyle/>
          <a:p>
            <a:r>
              <a:rPr lang="en-US" altLang="zh-CN" sz="2400" b="1" dirty="0"/>
              <a:t>Read/write overheads on a CMOS-based PIM platform</a:t>
            </a:r>
            <a:endParaRPr lang="zh-CN" altLang="en-US" sz="2400" b="1" dirty="0"/>
          </a:p>
        </p:txBody>
      </p:sp>
      <p:sp>
        <p:nvSpPr>
          <p:cNvPr id="8" name="矩形: 圆角 7">
            <a:extLst>
              <a:ext uri="{FF2B5EF4-FFF2-40B4-BE49-F238E27FC236}">
                <a16:creationId xmlns:a16="http://schemas.microsoft.com/office/drawing/2014/main" id="{F88EAD73-D45F-9D11-A5D5-11E796C7005E}"/>
              </a:ext>
            </a:extLst>
          </p:cNvPr>
          <p:cNvSpPr/>
          <p:nvPr/>
        </p:nvSpPr>
        <p:spPr>
          <a:xfrm>
            <a:off x="1530126" y="3290002"/>
            <a:ext cx="9539167" cy="1474987"/>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9" name="文本框 8">
            <a:extLst>
              <a:ext uri="{FF2B5EF4-FFF2-40B4-BE49-F238E27FC236}">
                <a16:creationId xmlns:a16="http://schemas.microsoft.com/office/drawing/2014/main" id="{68089813-AE5B-129E-03E9-99DFEB64436E}"/>
              </a:ext>
            </a:extLst>
          </p:cNvPr>
          <p:cNvSpPr txBox="1"/>
          <p:nvPr/>
        </p:nvSpPr>
        <p:spPr>
          <a:xfrm>
            <a:off x="12338" y="3611996"/>
            <a:ext cx="1517788" cy="830997"/>
          </a:xfrm>
          <a:prstGeom prst="rect">
            <a:avLst/>
          </a:prstGeom>
          <a:noFill/>
        </p:spPr>
        <p:txBody>
          <a:bodyPr wrap="none" rtlCol="0">
            <a:spAutoFit/>
          </a:bodyPr>
          <a:lstStyle/>
          <a:p>
            <a:r>
              <a:rPr lang="en-US" altLang="zh-CN" sz="2400" b="1" dirty="0">
                <a:solidFill>
                  <a:srgbClr val="FF0000"/>
                </a:solidFill>
              </a:rPr>
              <a:t>50~70%</a:t>
            </a:r>
          </a:p>
          <a:p>
            <a:r>
              <a:rPr lang="en-US" altLang="zh-CN" sz="2400" b="1" dirty="0">
                <a:solidFill>
                  <a:srgbClr val="FF0000"/>
                </a:solidFill>
              </a:rPr>
              <a:t>overheads</a:t>
            </a:r>
            <a:endParaRPr lang="zh-CN" altLang="en-US" sz="2400" b="1" dirty="0">
              <a:solidFill>
                <a:srgbClr val="FF0000"/>
              </a:solidFill>
            </a:endParaRPr>
          </a:p>
        </p:txBody>
      </p:sp>
    </p:spTree>
    <p:extLst>
      <p:ext uri="{BB962C8B-B14F-4D97-AF65-F5344CB8AC3E}">
        <p14:creationId xmlns:p14="http://schemas.microsoft.com/office/powerpoint/2010/main" val="31085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theme/theme1.xml><?xml version="1.0" encoding="utf-8"?>
<a:theme xmlns:a="http://schemas.openxmlformats.org/drawingml/2006/main" name="Office 테마">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Light"/>
        <a:ea typeface="微软雅黑"/>
        <a:cs typeface=""/>
      </a:majorFont>
      <a:minorFont>
        <a:latin typeface="Calibri"/>
        <a:ea typeface="微软雅黑"/>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自定义 1">
      <a:dk1>
        <a:srgbClr val="000000"/>
      </a:dk1>
      <a:lt1>
        <a:srgbClr val="FFFFFF"/>
      </a:lt1>
      <a:dk2>
        <a:srgbClr val="212745"/>
      </a:dk2>
      <a:lt2>
        <a:srgbClr val="B4DCFA"/>
      </a:lt2>
      <a:accent1>
        <a:srgbClr val="4E67C8"/>
      </a:accent1>
      <a:accent2>
        <a:srgbClr val="F78240"/>
      </a:accent2>
      <a:accent3>
        <a:srgbClr val="5DCEAF"/>
      </a:accent3>
      <a:accent4>
        <a:srgbClr val="FF00FF"/>
      </a:accent4>
      <a:accent5>
        <a:srgbClr val="FF8021"/>
      </a:accent5>
      <a:accent6>
        <a:srgbClr val="F14124"/>
      </a:accent6>
      <a:hlink>
        <a:srgbClr val="56C7AA"/>
      </a:hlink>
      <a:folHlink>
        <a:srgbClr val="59A8D1"/>
      </a:folHlink>
    </a:clrScheme>
    <a:fontScheme name="自定义 4">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디자인 사용자 지정">
  <a:themeElements>
    <a:clrScheme name="自定义 1">
      <a:dk1>
        <a:srgbClr val="000000"/>
      </a:dk1>
      <a:lt1>
        <a:srgbClr val="FFFFFF"/>
      </a:lt1>
      <a:dk2>
        <a:srgbClr val="212745"/>
      </a:dk2>
      <a:lt2>
        <a:srgbClr val="B4DCFA"/>
      </a:lt2>
      <a:accent1>
        <a:srgbClr val="4E67C8"/>
      </a:accent1>
      <a:accent2>
        <a:srgbClr val="F78240"/>
      </a:accent2>
      <a:accent3>
        <a:srgbClr val="5DCEAF"/>
      </a:accent3>
      <a:accent4>
        <a:srgbClr val="FF00FF"/>
      </a:accent4>
      <a:accent5>
        <a:srgbClr val="FF8021"/>
      </a:accent5>
      <a:accent6>
        <a:srgbClr val="F14124"/>
      </a:accent6>
      <a:hlink>
        <a:srgbClr val="56C7AA"/>
      </a:hlink>
      <a:folHlink>
        <a:srgbClr val="59A8D1"/>
      </a:folHlink>
    </a:clrScheme>
    <a:fontScheme name="自定义 3">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디자인 사용자 지정">
  <a:themeElements>
    <a:clrScheme name="CAMELab">
      <a:dk1>
        <a:sysClr val="windowText" lastClr="000000"/>
      </a:dk1>
      <a:lt1>
        <a:sysClr val="window" lastClr="FFFFFF"/>
      </a:lt1>
      <a:dk2>
        <a:srgbClr val="212745"/>
      </a:dk2>
      <a:lt2>
        <a:srgbClr val="B4DCFA"/>
      </a:lt2>
      <a:accent1>
        <a:srgbClr val="4E67C8"/>
      </a:accent1>
      <a:accent2>
        <a:srgbClr val="A7EA52"/>
      </a:accent2>
      <a:accent3>
        <a:srgbClr val="5DCEAF"/>
      </a:accent3>
      <a:accent4>
        <a:srgbClr val="FF00FF"/>
      </a:accent4>
      <a:accent5>
        <a:srgbClr val="FF8021"/>
      </a:accent5>
      <a:accent6>
        <a:srgbClr val="F14124"/>
      </a:accent6>
      <a:hlink>
        <a:srgbClr val="56C7AA"/>
      </a:hlink>
      <a:folHlink>
        <a:srgbClr val="59A8D1"/>
      </a:folHlink>
    </a:clrScheme>
    <a:fontScheme name="自定义 5">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디자인 사용자 지정">
  <a:themeElements>
    <a:clrScheme name="CAMELab">
      <a:dk1>
        <a:sysClr val="windowText" lastClr="000000"/>
      </a:dk1>
      <a:lt1>
        <a:sysClr val="window" lastClr="FFFFFF"/>
      </a:lt1>
      <a:dk2>
        <a:srgbClr val="212745"/>
      </a:dk2>
      <a:lt2>
        <a:srgbClr val="B4DCFA"/>
      </a:lt2>
      <a:accent1>
        <a:srgbClr val="4E67C8"/>
      </a:accent1>
      <a:accent2>
        <a:srgbClr val="A7EA52"/>
      </a:accent2>
      <a:accent3>
        <a:srgbClr val="5DCEAF"/>
      </a:accent3>
      <a:accent4>
        <a:srgbClr val="FF00FF"/>
      </a:accent4>
      <a:accent5>
        <a:srgbClr val="FF8021"/>
      </a:accent5>
      <a:accent6>
        <a:srgbClr val="F14124"/>
      </a:accent6>
      <a:hlink>
        <a:srgbClr val="56C7AA"/>
      </a:hlink>
      <a:folHlink>
        <a:srgbClr val="59A8D1"/>
      </a:folHlink>
    </a:clrScheme>
    <a:fontScheme name="自定义 6">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디자인 사용자 지정">
  <a:themeElements>
    <a:clrScheme name="CAMELab">
      <a:dk1>
        <a:sysClr val="windowText" lastClr="000000"/>
      </a:dk1>
      <a:lt1>
        <a:sysClr val="window" lastClr="FFFFFF"/>
      </a:lt1>
      <a:dk2>
        <a:srgbClr val="212745"/>
      </a:dk2>
      <a:lt2>
        <a:srgbClr val="B4DCFA"/>
      </a:lt2>
      <a:accent1>
        <a:srgbClr val="4E67C8"/>
      </a:accent1>
      <a:accent2>
        <a:srgbClr val="A7EA52"/>
      </a:accent2>
      <a:accent3>
        <a:srgbClr val="5DCEAF"/>
      </a:accent3>
      <a:accent4>
        <a:srgbClr val="FF00FF"/>
      </a:accent4>
      <a:accent5>
        <a:srgbClr val="FF8021"/>
      </a:accent5>
      <a:accent6>
        <a:srgbClr val="F14124"/>
      </a:accent6>
      <a:hlink>
        <a:srgbClr val="56C7AA"/>
      </a:hlink>
      <a:folHlink>
        <a:srgbClr val="59A8D1"/>
      </a:folHlink>
    </a:clrScheme>
    <a:fontScheme name="自定义 7">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디자인 사용자 지정">
  <a:themeElements>
    <a:clrScheme name="自定义 1">
      <a:dk1>
        <a:srgbClr val="000000"/>
      </a:dk1>
      <a:lt1>
        <a:srgbClr val="FFFFFF"/>
      </a:lt1>
      <a:dk2>
        <a:srgbClr val="212745"/>
      </a:dk2>
      <a:lt2>
        <a:srgbClr val="B4DCFA"/>
      </a:lt2>
      <a:accent1>
        <a:srgbClr val="4E67C8"/>
      </a:accent1>
      <a:accent2>
        <a:srgbClr val="F78240"/>
      </a:accent2>
      <a:accent3>
        <a:srgbClr val="5DCEAF"/>
      </a:accent3>
      <a:accent4>
        <a:srgbClr val="FF00FF"/>
      </a:accent4>
      <a:accent5>
        <a:srgbClr val="FF8021"/>
      </a:accent5>
      <a:accent6>
        <a:srgbClr val="F14124"/>
      </a:accent6>
      <a:hlink>
        <a:srgbClr val="56C7AA"/>
      </a:hlink>
      <a:folHlink>
        <a:srgbClr val="59A8D1"/>
      </a:folHlink>
    </a:clrScheme>
    <a:fontScheme name="自定义 8">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디자인 사용자 지정">
  <a:themeElements>
    <a:clrScheme name="CAMELab">
      <a:dk1>
        <a:sysClr val="windowText" lastClr="000000"/>
      </a:dk1>
      <a:lt1>
        <a:sysClr val="window" lastClr="FFFFFF"/>
      </a:lt1>
      <a:dk2>
        <a:srgbClr val="212745"/>
      </a:dk2>
      <a:lt2>
        <a:srgbClr val="B4DCFA"/>
      </a:lt2>
      <a:accent1>
        <a:srgbClr val="4E67C8"/>
      </a:accent1>
      <a:accent2>
        <a:srgbClr val="A7EA52"/>
      </a:accent2>
      <a:accent3>
        <a:srgbClr val="5DCEAF"/>
      </a:accent3>
      <a:accent4>
        <a:srgbClr val="FF00FF"/>
      </a:accent4>
      <a:accent5>
        <a:srgbClr val="FF8021"/>
      </a:accent5>
      <a:accent6>
        <a:srgbClr val="F14124"/>
      </a:accent6>
      <a:hlink>
        <a:srgbClr val="56C7AA"/>
      </a:hlink>
      <a:folHlink>
        <a:srgbClr val="59A8D1"/>
      </a:folHlink>
    </a:clrScheme>
    <a:fontScheme name="自定义 9">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2575</TotalTime>
  <Words>4068</Words>
  <Application>Microsoft Office PowerPoint</Application>
  <PresentationFormat>宽屏</PresentationFormat>
  <Paragraphs>394</Paragraphs>
  <Slides>43</Slides>
  <Notes>40</Notes>
  <HiddenSlides>2</HiddenSlides>
  <MMClips>0</MMClips>
  <ScaleCrop>false</ScaleCrop>
  <HeadingPairs>
    <vt:vector size="6" baseType="variant">
      <vt:variant>
        <vt:lpstr>已用的字体</vt:lpstr>
      </vt:variant>
      <vt:variant>
        <vt:i4>13</vt:i4>
      </vt:variant>
      <vt:variant>
        <vt:lpstr>主题</vt:lpstr>
      </vt:variant>
      <vt:variant>
        <vt:i4>8</vt:i4>
      </vt:variant>
      <vt:variant>
        <vt:lpstr>幻灯片标题</vt:lpstr>
      </vt:variant>
      <vt:variant>
        <vt:i4>43</vt:i4>
      </vt:variant>
    </vt:vector>
  </HeadingPairs>
  <TitlesOfParts>
    <vt:vector size="64" baseType="lpstr">
      <vt:lpstr>Adobe 고딕 Std B</vt:lpstr>
      <vt:lpstr>Bell Gothic Std Black</vt:lpstr>
      <vt:lpstr>Noto Sans CJK KR Black</vt:lpstr>
      <vt:lpstr>Impact</vt:lpstr>
      <vt:lpstr>Courier New</vt:lpstr>
      <vt:lpstr>Noto Sans CJK KR Regular</vt:lpstr>
      <vt:lpstr>等线</vt:lpstr>
      <vt:lpstr>BIZ UDPGothic</vt:lpstr>
      <vt:lpstr>맑은 고딕</vt:lpstr>
      <vt:lpstr>Arial</vt:lpstr>
      <vt:lpstr>Wingdings</vt:lpstr>
      <vt:lpstr>Bell Gothic Std Light</vt:lpstr>
      <vt:lpstr>Calibri</vt:lpstr>
      <vt:lpstr>Office 테마</vt:lpstr>
      <vt:lpstr>디자인 사용자 지정</vt:lpstr>
      <vt:lpstr>1_디자인 사용자 지정</vt:lpstr>
      <vt:lpstr>3_디자인 사용자 지정</vt:lpstr>
      <vt:lpstr>4_디자인 사용자 지정</vt:lpstr>
      <vt:lpstr>5_디자인 사용자 지정</vt:lpstr>
      <vt:lpstr>6_디자인 사용자 지정</vt:lpstr>
      <vt:lpstr>9_디자인 사용자 지정</vt:lpstr>
      <vt:lpstr>StreamPIM: Streaming Matrix Computation in Racetrack Memory</vt:lpstr>
      <vt:lpstr>Motivation</vt:lpstr>
      <vt:lpstr>Motivation</vt:lpstr>
      <vt:lpstr>Motivation</vt:lpstr>
      <vt:lpstr>Background</vt:lpstr>
      <vt:lpstr>Background</vt:lpstr>
      <vt:lpstr>Background</vt:lpstr>
      <vt:lpstr>Prior work</vt:lpstr>
      <vt:lpstr>Prior work</vt:lpstr>
      <vt:lpstr>Our Goal</vt:lpstr>
      <vt:lpstr>Our Solution</vt:lpstr>
      <vt:lpstr>StreamPIM: Outline</vt:lpstr>
      <vt:lpstr>StreamPIM: Outline</vt:lpstr>
      <vt:lpstr>StreamPIM: Architecture</vt:lpstr>
      <vt:lpstr>StreamPIM: Architecture</vt:lpstr>
      <vt:lpstr>StreamPIM: Architecture</vt:lpstr>
      <vt:lpstr>StreamPIM: Outline</vt:lpstr>
      <vt:lpstr>StreamPIM: RM Processor</vt:lpstr>
      <vt:lpstr>StreamPIM: RM Processor</vt:lpstr>
      <vt:lpstr>StreamPIM: RM Processor</vt:lpstr>
      <vt:lpstr>StreamPIM: RM Processor</vt:lpstr>
      <vt:lpstr>StreamPIM: RM Processor</vt:lpstr>
      <vt:lpstr>StreamPIM: RM Processor</vt:lpstr>
      <vt:lpstr>StreamPIM: RM Processor</vt:lpstr>
      <vt:lpstr>StreamPIM: RM Processor</vt:lpstr>
      <vt:lpstr>StreamPIM: RM Processor</vt:lpstr>
      <vt:lpstr>StreamPIM: RM Processor</vt:lpstr>
      <vt:lpstr>StreamPIM: RM Processor</vt:lpstr>
      <vt:lpstr>StreamPIM: Outline</vt:lpstr>
      <vt:lpstr>StreamPIM: RM Bus</vt:lpstr>
      <vt:lpstr>StreamPIM: RM Bus</vt:lpstr>
      <vt:lpstr>StreamPIM: RM Bus</vt:lpstr>
      <vt:lpstr>StreamPIM: RM Bus</vt:lpstr>
      <vt:lpstr>StreamPIM: Streaming Processing</vt:lpstr>
      <vt:lpstr>StreamPIM: Outline</vt:lpstr>
      <vt:lpstr>StreamPIM: Interfaces</vt:lpstr>
      <vt:lpstr>StreamPIM: Outline</vt:lpstr>
      <vt:lpstr>StreamPIM: Optimizations</vt:lpstr>
      <vt:lpstr>Evaluation: Setup</vt:lpstr>
      <vt:lpstr>Evaluation: Overall</vt:lpstr>
      <vt:lpstr>Evaluation: Breakdown</vt:lpstr>
      <vt:lpstr>Conclusion</vt:lpstr>
      <vt:lpstr>Thanks for attending!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kwon miryeong</dc:creator>
  <cp:lastModifiedBy>Family ANLIU</cp:lastModifiedBy>
  <cp:revision>2801</cp:revision>
  <dcterms:created xsi:type="dcterms:W3CDTF">2022-09-01T16:53:15Z</dcterms:created>
  <dcterms:modified xsi:type="dcterms:W3CDTF">2024-06-15T06:29:43Z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402AA39D28915093900D106387ECC0A8</vt:lpwstr>
  </property>
  <property fmtid="{D5CDD505-2E9C-101B-9397-08002B2CF9AE}" pid="3" name="KSOProductBuildVer">
    <vt:lpwstr>2052-4.4.1.7380</vt:lpwstr>
  </property>
</Properties>
</file>